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11305309"/>
  <p:notesSz cx="11305309" cy="14630400"/>
  <p:embeddedFontLst>
    <p:embeddedFont>
      <p:font typeface="Kanit"/>
      <p:regular r:id="rId18"/>
    </p:embeddedFont>
    <p:embeddedFont>
      <p:font typeface="Kanit"/>
      <p:regular r:id="rId19"/>
    </p:embeddedFont>
    <p:embeddedFont>
      <p:font typeface="Kanit"/>
      <p:regular r:id="rId20"/>
    </p:embeddedFont>
    <p:embeddedFont>
      <p:font typeface="Kanit"/>
      <p:regular r:id="rId21"/>
    </p:embeddedFont>
    <p:embeddedFont>
      <p:font typeface="Martel Sans"/>
      <p:regular r:id="rId22"/>
    </p:embeddedFont>
    <p:embeddedFont>
      <p:font typeface="Martel San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71C4E"/>
          </a:solidFill>
          <a:ln/>
        </p:spPr>
      </p:sp>
      <p:sp>
        <p:nvSpPr>
          <p:cNvPr id="3" name="Shape 1"/>
          <p:cNvSpPr/>
          <p:nvPr/>
        </p:nvSpPr>
        <p:spPr>
          <a:xfrm>
            <a:off x="0" y="1428"/>
            <a:ext cx="14630400" cy="11302452"/>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71C4E"/>
          </a:solidFill>
          <a:ln/>
        </p:spPr>
      </p:sp>
      <p:sp>
        <p:nvSpPr>
          <p:cNvPr id="3" name="Shape 1"/>
          <p:cNvSpPr/>
          <p:nvPr/>
        </p:nvSpPr>
        <p:spPr>
          <a:xfrm>
            <a:off x="0" y="1428"/>
            <a:ext cx="14630400" cy="11302452"/>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71C4E"/>
          </a:solidFill>
          <a:ln/>
        </p:spPr>
      </p:sp>
      <p:sp>
        <p:nvSpPr>
          <p:cNvPr id="3" name="Shape 1"/>
          <p:cNvSpPr/>
          <p:nvPr/>
        </p:nvSpPr>
        <p:spPr>
          <a:xfrm>
            <a:off x="0" y="1428"/>
            <a:ext cx="14630400" cy="11302452"/>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71C4E"/>
          </a:solidFill>
          <a:ln/>
        </p:spPr>
      </p:sp>
      <p:sp>
        <p:nvSpPr>
          <p:cNvPr id="3" name="Shape 1"/>
          <p:cNvSpPr/>
          <p:nvPr/>
        </p:nvSpPr>
        <p:spPr>
          <a:xfrm>
            <a:off x="0" y="1428"/>
            <a:ext cx="14630400" cy="11302452"/>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71C4E"/>
          </a:solidFill>
          <a:ln/>
        </p:spPr>
      </p:sp>
      <p:sp>
        <p:nvSpPr>
          <p:cNvPr id="3" name="Shape 1"/>
          <p:cNvSpPr/>
          <p:nvPr/>
        </p:nvSpPr>
        <p:spPr>
          <a:xfrm>
            <a:off x="0" y="1428"/>
            <a:ext cx="14630400" cy="11302452"/>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71C4E"/>
          </a:solidFill>
          <a:ln/>
        </p:spPr>
      </p:sp>
      <p:sp>
        <p:nvSpPr>
          <p:cNvPr id="3" name="Shape 1"/>
          <p:cNvSpPr/>
          <p:nvPr/>
        </p:nvSpPr>
        <p:spPr>
          <a:xfrm>
            <a:off x="0" y="1428"/>
            <a:ext cx="14630400" cy="11302452"/>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71C4E"/>
          </a:solidFill>
          <a:ln/>
        </p:spPr>
      </p:sp>
      <p:sp>
        <p:nvSpPr>
          <p:cNvPr id="3" name="Shape 1"/>
          <p:cNvSpPr/>
          <p:nvPr/>
        </p:nvSpPr>
        <p:spPr>
          <a:xfrm>
            <a:off x="0" y="1428"/>
            <a:ext cx="14630400" cy="11302452"/>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71C4E"/>
          </a:solidFill>
          <a:ln/>
        </p:spPr>
      </p:sp>
      <p:sp>
        <p:nvSpPr>
          <p:cNvPr id="3" name="Shape 1"/>
          <p:cNvSpPr/>
          <p:nvPr/>
        </p:nvSpPr>
        <p:spPr>
          <a:xfrm>
            <a:off x="0" y="1428"/>
            <a:ext cx="14630400" cy="11302452"/>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71C4E"/>
          </a:solidFill>
          <a:ln/>
        </p:spPr>
      </p:sp>
      <p:sp>
        <p:nvSpPr>
          <p:cNvPr id="3" name="Shape 1"/>
          <p:cNvSpPr/>
          <p:nvPr/>
        </p:nvSpPr>
        <p:spPr>
          <a:xfrm>
            <a:off x="0" y="1428"/>
            <a:ext cx="14630400" cy="11302452"/>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71C4E"/>
          </a:solidFill>
          <a:ln/>
        </p:spPr>
      </p:sp>
      <p:sp>
        <p:nvSpPr>
          <p:cNvPr id="3" name="Shape 1"/>
          <p:cNvSpPr/>
          <p:nvPr/>
        </p:nvSpPr>
        <p:spPr>
          <a:xfrm>
            <a:off x="0" y="1428"/>
            <a:ext cx="14630400" cy="11302452"/>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271C4E"/>
          </a:solidFill>
          <a:ln/>
        </p:spPr>
      </p:sp>
      <p:sp>
        <p:nvSpPr>
          <p:cNvPr id="3" name="Shape 1"/>
          <p:cNvSpPr/>
          <p:nvPr/>
        </p:nvSpPr>
        <p:spPr>
          <a:xfrm>
            <a:off x="0" y="1428"/>
            <a:ext cx="14630400" cy="11302452"/>
          </a:xfrm>
          <a:prstGeom prst="rect">
            <a:avLst/>
          </a:prstGeom>
          <a:solidFill>
            <a:srgbClr val="100C35"/>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776645" y="1318889"/>
            <a:ext cx="7590711" cy="4502435"/>
          </a:xfrm>
          <a:prstGeom prst="rect">
            <a:avLst/>
          </a:prstGeom>
          <a:noFill/>
          <a:ln/>
        </p:spPr>
        <p:txBody>
          <a:bodyPr wrap="square" lIns="0" tIns="0" rIns="0" bIns="0" rtlCol="0" anchor="t"/>
          <a:lstStyle/>
          <a:p>
            <a:pPr indent="0" marL="0">
              <a:lnSpc>
                <a:spcPts val="7050"/>
              </a:lnSpc>
              <a:buNone/>
            </a:pPr>
            <a:r>
              <a:rPr lang="en-US" sz="5650" dirty="0">
                <a:solidFill>
                  <a:srgbClr val="FFFFFF"/>
                </a:solidFill>
                <a:latin typeface="Kanit" pitchFamily="34" charset="0"/>
                <a:ea typeface="Kanit" pitchFamily="34" charset="-122"/>
                <a:cs typeface="Kanit" pitchFamily="34" charset="-120"/>
              </a:rPr>
              <a:t>Yield-Driven Clock Skew Scheduling Based On Generalized Extreme Value Distribution</a:t>
            </a:r>
            <a:endParaRPr lang="en-US" sz="5650" dirty="0"/>
          </a:p>
        </p:txBody>
      </p:sp>
      <p:sp>
        <p:nvSpPr>
          <p:cNvPr id="4" name="Text 1"/>
          <p:cNvSpPr/>
          <p:nvPr/>
        </p:nvSpPr>
        <p:spPr>
          <a:xfrm>
            <a:off x="776645" y="6154023"/>
            <a:ext cx="7590711" cy="3194616"/>
          </a:xfrm>
          <a:prstGeom prst="rect">
            <a:avLst/>
          </a:prstGeom>
          <a:noFill/>
          <a:ln/>
        </p:spPr>
        <p:txBody>
          <a:bodyPr wrap="square" lIns="0" tIns="0" rIns="0" bIns="0" rtlCol="0" anchor="t"/>
          <a:lstStyle/>
          <a:p>
            <a:pPr indent="0" marL="0">
              <a:lnSpc>
                <a:spcPts val="2750"/>
              </a:lnSpc>
              <a:buNone/>
            </a:pPr>
            <a:r>
              <a:rPr lang="en-US" sz="1700" dirty="0">
                <a:solidFill>
                  <a:srgbClr val="D9E1FF"/>
                </a:solidFill>
                <a:latin typeface="Martel Sans" pitchFamily="34" charset="0"/>
                <a:ea typeface="Martel Sans" pitchFamily="34" charset="-122"/>
                <a:cs typeface="Martel Sans" pitchFamily="34" charset="-120"/>
              </a:rPr>
              <a:t>Clock skew scheduling is a powerful technique for enhancing the performance and robustness of integrated circuit designs. By adjusting the clock skew to meet the timing constraints of signal paths, designers can improve clock frequency or yield. However, accurately modeling the distribution of path delays under process variations is crucial for effective clock skew scheduling. This paper explores the use of the Generalized Extreme Value (GEV) distribution as a more accurate alternative to the commonly used Gaussian distribution, and presents a yield-driven clock skew scheduling approach based on the GEV model.</a:t>
            </a:r>
            <a:endParaRPr lang="en-US" sz="1700" dirty="0"/>
          </a:p>
        </p:txBody>
      </p:sp>
      <p:sp>
        <p:nvSpPr>
          <p:cNvPr id="5" name="Shape 2"/>
          <p:cNvSpPr/>
          <p:nvPr/>
        </p:nvSpPr>
        <p:spPr>
          <a:xfrm>
            <a:off x="776645" y="9614798"/>
            <a:ext cx="355044" cy="354957"/>
          </a:xfrm>
          <a:prstGeom prst="roundRect">
            <a:avLst>
              <a:gd name="adj" fmla="val 25758291"/>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784265" y="9622416"/>
            <a:ext cx="339804" cy="339721"/>
          </a:xfrm>
          <a:prstGeom prst="rect">
            <a:avLst/>
          </a:prstGeom>
        </p:spPr>
      </p:pic>
      <p:sp>
        <p:nvSpPr>
          <p:cNvPr id="7" name="Text 3"/>
          <p:cNvSpPr/>
          <p:nvPr/>
        </p:nvSpPr>
        <p:spPr>
          <a:xfrm>
            <a:off x="1242536" y="9598133"/>
            <a:ext cx="2383750" cy="388287"/>
          </a:xfrm>
          <a:prstGeom prst="rect">
            <a:avLst/>
          </a:prstGeom>
          <a:noFill/>
          <a:ln/>
        </p:spPr>
        <p:txBody>
          <a:bodyPr wrap="none" lIns="0" tIns="0" rIns="0" bIns="0" rtlCol="0" anchor="t"/>
          <a:lstStyle/>
          <a:p>
            <a:pPr algn="l" indent="0" marL="0">
              <a:lnSpc>
                <a:spcPts val="3050"/>
              </a:lnSpc>
              <a:buNone/>
            </a:pPr>
            <a:r>
              <a:rPr lang="en-US" sz="2150" b="1" dirty="0">
                <a:solidFill>
                  <a:srgbClr val="D9E1FF"/>
                </a:solidFill>
                <a:latin typeface="Martel Sans" pitchFamily="34" charset="0"/>
                <a:ea typeface="Martel Sans" pitchFamily="34" charset="-122"/>
                <a:cs typeface="Martel Sans" pitchFamily="34" charset="-120"/>
              </a:rPr>
              <a:t>by Wai-Shing Luk</a:t>
            </a:r>
            <a:endParaRPr lang="en-US" sz="21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3536004"/>
          </a:xfrm>
          <a:prstGeom prst="rect">
            <a:avLst/>
          </a:prstGeom>
        </p:spPr>
      </p:pic>
      <p:sp>
        <p:nvSpPr>
          <p:cNvPr id="3" name="Text 0"/>
          <p:cNvSpPr/>
          <p:nvPr/>
        </p:nvSpPr>
        <p:spPr>
          <a:xfrm>
            <a:off x="990243" y="5694673"/>
            <a:ext cx="6657737" cy="832043"/>
          </a:xfrm>
          <a:prstGeom prst="rect">
            <a:avLst/>
          </a:prstGeom>
          <a:noFill/>
          <a:ln/>
        </p:spPr>
        <p:txBody>
          <a:bodyPr wrap="none" lIns="0" tIns="0" rIns="0" bIns="0" rtlCol="0" anchor="t"/>
          <a:lstStyle/>
          <a:p>
            <a:pPr indent="0" marL="0">
              <a:lnSpc>
                <a:spcPts val="6550"/>
              </a:lnSpc>
              <a:buNone/>
            </a:pPr>
            <a:r>
              <a:rPr lang="en-US" sz="5200" dirty="0">
                <a:solidFill>
                  <a:srgbClr val="FFFFFF"/>
                </a:solidFill>
                <a:latin typeface="Kanit" pitchFamily="34" charset="0"/>
                <a:ea typeface="Kanit" pitchFamily="34" charset="-122"/>
                <a:cs typeface="Kanit" pitchFamily="34" charset="-120"/>
              </a:rPr>
              <a:t>Acknowledgments</a:t>
            </a:r>
            <a:endParaRPr lang="en-US" sz="5200" dirty="0"/>
          </a:p>
        </p:txBody>
      </p:sp>
      <p:sp>
        <p:nvSpPr>
          <p:cNvPr id="4" name="Shape 1"/>
          <p:cNvSpPr/>
          <p:nvPr/>
        </p:nvSpPr>
        <p:spPr>
          <a:xfrm>
            <a:off x="990243" y="6950951"/>
            <a:ext cx="12649914" cy="2195689"/>
          </a:xfrm>
          <a:prstGeom prst="roundRect">
            <a:avLst>
              <a:gd name="adj" fmla="val 1933"/>
            </a:avLst>
          </a:prstGeom>
          <a:noFill/>
          <a:ln w="15240">
            <a:solidFill>
              <a:srgbClr val="FFFFFF">
                <a:alpha val="24000"/>
              </a:srgbClr>
            </a:solidFill>
            <a:prstDash val="solid"/>
          </a:ln>
        </p:spPr>
      </p:sp>
      <p:sp>
        <p:nvSpPr>
          <p:cNvPr id="5" name="Shape 2"/>
          <p:cNvSpPr/>
          <p:nvPr/>
        </p:nvSpPr>
        <p:spPr>
          <a:xfrm>
            <a:off x="1005483" y="6966187"/>
            <a:ext cx="12619434" cy="2165216"/>
          </a:xfrm>
          <a:prstGeom prst="rect">
            <a:avLst/>
          </a:prstGeom>
          <a:solidFill>
            <a:srgbClr val="FFFFFF">
              <a:alpha val="4000"/>
            </a:srgbClr>
          </a:solidFill>
          <a:ln/>
        </p:spPr>
      </p:sp>
      <p:sp>
        <p:nvSpPr>
          <p:cNvPr id="6" name="Text 3"/>
          <p:cNvSpPr/>
          <p:nvPr/>
        </p:nvSpPr>
        <p:spPr>
          <a:xfrm>
            <a:off x="1288375" y="7143428"/>
            <a:ext cx="12053649" cy="1810735"/>
          </a:xfrm>
          <a:prstGeom prst="rect">
            <a:avLst/>
          </a:prstGeom>
          <a:noFill/>
          <a:ln/>
        </p:spPr>
        <p:txBody>
          <a:bodyPr wrap="square" lIns="0" tIns="0" rIns="0" bIns="0" rtlCol="0" anchor="t"/>
          <a:lstStyle/>
          <a:p>
            <a:pPr indent="0" marL="0">
              <a:lnSpc>
                <a:spcPts val="3550"/>
              </a:lnSpc>
              <a:buNone/>
            </a:pPr>
            <a:r>
              <a:rPr lang="en-US" sz="2200" dirty="0">
                <a:solidFill>
                  <a:srgbClr val="D9E1FF"/>
                </a:solidFill>
                <a:latin typeface="Martel Sans" pitchFamily="34" charset="0"/>
                <a:ea typeface="Martel Sans" pitchFamily="34" charset="-122"/>
                <a:cs typeface="Martel Sans" pitchFamily="34" charset="-120"/>
              </a:rPr>
              <a:t>The authors would like to acknowledge the support and contributions of the research community in the field of clock skew scheduling and statistical timing analysis. This work was partially funded by [funding source] and benefited from the insights and feedback provided by [collaborators].</a:t>
            </a:r>
            <a:endParaRPr lang="en-US" sz="2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990243" y="4812993"/>
            <a:ext cx="12649914" cy="1679322"/>
          </a:xfrm>
          <a:prstGeom prst="rect">
            <a:avLst/>
          </a:prstGeom>
          <a:noFill/>
          <a:ln/>
        </p:spPr>
        <p:txBody>
          <a:bodyPr wrap="none" lIns="0" tIns="0" rIns="0" bIns="0" rtlCol="0" anchor="t"/>
          <a:lstStyle/>
          <a:p>
            <a:pPr algn="ctr" indent="0" marL="0">
              <a:lnSpc>
                <a:spcPts val="13100"/>
              </a:lnSpc>
              <a:buNone/>
            </a:pPr>
            <a:r>
              <a:rPr lang="en-US" sz="10450" dirty="0">
                <a:solidFill>
                  <a:srgbClr val="000000"/>
                </a:solidFill>
                <a:latin typeface="Kanit" pitchFamily="34" charset="0"/>
                <a:ea typeface="Kanit" pitchFamily="34" charset="-122"/>
                <a:cs typeface="Kanit" pitchFamily="34" charset="-120"/>
              </a:rPr>
              <a:t>🙋</a:t>
            </a:r>
            <a:pPr algn="ctr" indent="0" marL="0">
              <a:lnSpc>
                <a:spcPts val="13100"/>
              </a:lnSpc>
              <a:buNone/>
            </a:pPr>
            <a:r>
              <a:rPr lang="en-US" sz="10450" dirty="0">
                <a:solidFill>
                  <a:srgbClr val="FFFFFF"/>
                </a:solidFill>
                <a:latin typeface="Kanit" pitchFamily="34" charset="0"/>
                <a:ea typeface="Kanit" pitchFamily="34" charset="-122"/>
                <a:cs typeface="Kanit" pitchFamily="34" charset="-120"/>
              </a:rPr>
              <a:t> Q &amp; A</a:t>
            </a:r>
            <a:endParaRPr lang="en-US" sz="10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859631" y="1163670"/>
            <a:ext cx="7424737" cy="1444350"/>
          </a:xfrm>
          <a:prstGeom prst="rect">
            <a:avLst/>
          </a:prstGeom>
          <a:noFill/>
          <a:ln/>
        </p:spPr>
        <p:txBody>
          <a:bodyPr wrap="square" lIns="0" tIns="0" rIns="0" bIns="0" rtlCol="0" anchor="t"/>
          <a:lstStyle/>
          <a:p>
            <a:pPr indent="0" marL="0">
              <a:lnSpc>
                <a:spcPts val="5650"/>
              </a:lnSpc>
              <a:buNone/>
            </a:pPr>
            <a:r>
              <a:rPr lang="en-US" sz="4550" dirty="0">
                <a:solidFill>
                  <a:srgbClr val="FFFFFF"/>
                </a:solidFill>
                <a:latin typeface="Kanit" pitchFamily="34" charset="0"/>
                <a:ea typeface="Kanit" pitchFamily="34" charset="-122"/>
                <a:cs typeface="Kanit" pitchFamily="34" charset="-120"/>
              </a:rPr>
              <a:t>Modeling Path Delays with the GEV Distribution</a:t>
            </a:r>
            <a:endParaRPr lang="en-US" sz="4550" dirty="0"/>
          </a:p>
        </p:txBody>
      </p:sp>
      <p:sp>
        <p:nvSpPr>
          <p:cNvPr id="4" name="Shape 1"/>
          <p:cNvSpPr/>
          <p:nvPr/>
        </p:nvSpPr>
        <p:spPr>
          <a:xfrm>
            <a:off x="859631" y="3252467"/>
            <a:ext cx="552569" cy="552434"/>
          </a:xfrm>
          <a:prstGeom prst="roundRect">
            <a:avLst>
              <a:gd name="adj" fmla="val 6670"/>
            </a:avLst>
          </a:prstGeom>
          <a:solidFill>
            <a:srgbClr val="2F2B54"/>
          </a:solidFill>
          <a:ln/>
        </p:spPr>
      </p:sp>
      <p:sp>
        <p:nvSpPr>
          <p:cNvPr id="5" name="Text 2"/>
          <p:cNvSpPr/>
          <p:nvPr/>
        </p:nvSpPr>
        <p:spPr>
          <a:xfrm>
            <a:off x="1080611" y="3355311"/>
            <a:ext cx="110609" cy="346744"/>
          </a:xfrm>
          <a:prstGeom prst="rect">
            <a:avLst/>
          </a:prstGeom>
          <a:noFill/>
          <a:ln/>
        </p:spPr>
        <p:txBody>
          <a:bodyPr wrap="none" lIns="0" tIns="0" rIns="0" bIns="0" rtlCol="0" anchor="t"/>
          <a:lstStyle/>
          <a:p>
            <a:pPr algn="ctr" indent="0" marL="0">
              <a:lnSpc>
                <a:spcPts val="2700"/>
              </a:lnSpc>
              <a:buNone/>
            </a:pPr>
            <a:r>
              <a:rPr lang="en-US" sz="2700" dirty="0">
                <a:solidFill>
                  <a:srgbClr val="D9E1FF"/>
                </a:solidFill>
                <a:latin typeface="Kanit" pitchFamily="34" charset="0"/>
                <a:ea typeface="Kanit" pitchFamily="34" charset="-122"/>
                <a:cs typeface="Kanit" pitchFamily="34" charset="-120"/>
              </a:rPr>
              <a:t>1</a:t>
            </a:r>
            <a:endParaRPr lang="en-US" sz="2700" dirty="0"/>
          </a:p>
        </p:txBody>
      </p:sp>
      <p:sp>
        <p:nvSpPr>
          <p:cNvPr id="6" name="Text 3"/>
          <p:cNvSpPr/>
          <p:nvPr/>
        </p:nvSpPr>
        <p:spPr>
          <a:xfrm>
            <a:off x="1657826" y="3252467"/>
            <a:ext cx="2889766" cy="361028"/>
          </a:xfrm>
          <a:prstGeom prst="rect">
            <a:avLst/>
          </a:prstGeom>
          <a:noFill/>
          <a:ln/>
        </p:spPr>
        <p:txBody>
          <a:bodyPr wrap="none" lIns="0" tIns="0" rIns="0" bIns="0" rtlCol="0" anchor="t"/>
          <a:lstStyle/>
          <a:p>
            <a:pPr indent="0" marL="0">
              <a:lnSpc>
                <a:spcPts val="2800"/>
              </a:lnSpc>
              <a:buNone/>
            </a:pPr>
            <a:r>
              <a:rPr lang="en-US" sz="2250" dirty="0">
                <a:solidFill>
                  <a:srgbClr val="D9E1FF"/>
                </a:solidFill>
                <a:latin typeface="Kanit" pitchFamily="34" charset="0"/>
                <a:ea typeface="Kanit" pitchFamily="34" charset="-122"/>
                <a:cs typeface="Kanit" pitchFamily="34" charset="-120"/>
              </a:rPr>
              <a:t>Asymmetric Delays</a:t>
            </a:r>
            <a:endParaRPr lang="en-US" sz="2250" dirty="0"/>
          </a:p>
        </p:txBody>
      </p:sp>
      <p:sp>
        <p:nvSpPr>
          <p:cNvPr id="7" name="Text 4"/>
          <p:cNvSpPr/>
          <p:nvPr/>
        </p:nvSpPr>
        <p:spPr>
          <a:xfrm>
            <a:off x="1657826" y="3760739"/>
            <a:ext cx="6626543" cy="1178430"/>
          </a:xfrm>
          <a:prstGeom prst="rect">
            <a:avLst/>
          </a:prstGeom>
          <a:noFill/>
          <a:ln/>
        </p:spPr>
        <p:txBody>
          <a:bodyPr wrap="square" lIns="0" tIns="0" rIns="0" bIns="0" rtlCol="0" anchor="t"/>
          <a:lstStyle/>
          <a:p>
            <a:pPr indent="0" marL="0">
              <a:lnSpc>
                <a:spcPts val="3050"/>
              </a:lnSpc>
              <a:buNone/>
            </a:pPr>
            <a:r>
              <a:rPr lang="en-US" sz="1900" dirty="0">
                <a:solidFill>
                  <a:srgbClr val="D9E1FF"/>
                </a:solidFill>
                <a:latin typeface="Martel Sans" pitchFamily="34" charset="0"/>
                <a:ea typeface="Martel Sans" pitchFamily="34" charset="-122"/>
                <a:cs typeface="Martel Sans" pitchFamily="34" charset="-120"/>
              </a:rPr>
              <a:t>Studies have shown that the distributions of maximum path delays are often asymmetric and do not follow the symmetric Gaussian distribution.</a:t>
            </a:r>
            <a:endParaRPr lang="en-US" sz="1900" dirty="0"/>
          </a:p>
        </p:txBody>
      </p:sp>
      <p:sp>
        <p:nvSpPr>
          <p:cNvPr id="8" name="Shape 5"/>
          <p:cNvSpPr/>
          <p:nvPr/>
        </p:nvSpPr>
        <p:spPr>
          <a:xfrm>
            <a:off x="859631" y="5460892"/>
            <a:ext cx="552569" cy="552434"/>
          </a:xfrm>
          <a:prstGeom prst="roundRect">
            <a:avLst>
              <a:gd name="adj" fmla="val 6670"/>
            </a:avLst>
          </a:prstGeom>
          <a:solidFill>
            <a:srgbClr val="2F2B54"/>
          </a:solidFill>
          <a:ln/>
        </p:spPr>
      </p:sp>
      <p:sp>
        <p:nvSpPr>
          <p:cNvPr id="9" name="Text 6"/>
          <p:cNvSpPr/>
          <p:nvPr/>
        </p:nvSpPr>
        <p:spPr>
          <a:xfrm>
            <a:off x="1047631" y="5563737"/>
            <a:ext cx="176570" cy="346744"/>
          </a:xfrm>
          <a:prstGeom prst="rect">
            <a:avLst/>
          </a:prstGeom>
          <a:noFill/>
          <a:ln/>
        </p:spPr>
        <p:txBody>
          <a:bodyPr wrap="none" lIns="0" tIns="0" rIns="0" bIns="0" rtlCol="0" anchor="t"/>
          <a:lstStyle/>
          <a:p>
            <a:pPr algn="ctr" indent="0" marL="0">
              <a:lnSpc>
                <a:spcPts val="2700"/>
              </a:lnSpc>
              <a:buNone/>
            </a:pPr>
            <a:r>
              <a:rPr lang="en-US" sz="2700" dirty="0">
                <a:solidFill>
                  <a:srgbClr val="D9E1FF"/>
                </a:solidFill>
                <a:latin typeface="Kanit" pitchFamily="34" charset="0"/>
                <a:ea typeface="Kanit" pitchFamily="34" charset="-122"/>
                <a:cs typeface="Kanit" pitchFamily="34" charset="-120"/>
              </a:rPr>
              <a:t>2</a:t>
            </a:r>
            <a:endParaRPr lang="en-US" sz="2700" dirty="0"/>
          </a:p>
        </p:txBody>
      </p:sp>
      <p:sp>
        <p:nvSpPr>
          <p:cNvPr id="10" name="Text 7"/>
          <p:cNvSpPr/>
          <p:nvPr/>
        </p:nvSpPr>
        <p:spPr>
          <a:xfrm>
            <a:off x="1657826" y="5460892"/>
            <a:ext cx="2889766" cy="361028"/>
          </a:xfrm>
          <a:prstGeom prst="rect">
            <a:avLst/>
          </a:prstGeom>
          <a:noFill/>
          <a:ln/>
        </p:spPr>
        <p:txBody>
          <a:bodyPr wrap="none" lIns="0" tIns="0" rIns="0" bIns="0" rtlCol="0" anchor="t"/>
          <a:lstStyle/>
          <a:p>
            <a:pPr indent="0" marL="0">
              <a:lnSpc>
                <a:spcPts val="2800"/>
              </a:lnSpc>
              <a:buNone/>
            </a:pPr>
            <a:r>
              <a:rPr lang="en-US" sz="2250" dirty="0">
                <a:solidFill>
                  <a:srgbClr val="D9E1FF"/>
                </a:solidFill>
                <a:latin typeface="Kanit" pitchFamily="34" charset="0"/>
                <a:ea typeface="Kanit" pitchFamily="34" charset="-122"/>
                <a:cs typeface="Kanit" pitchFamily="34" charset="-120"/>
              </a:rPr>
              <a:t>Extreme Value Theory</a:t>
            </a:r>
            <a:endParaRPr lang="en-US" sz="2250" dirty="0"/>
          </a:p>
        </p:txBody>
      </p:sp>
      <p:sp>
        <p:nvSpPr>
          <p:cNvPr id="11" name="Text 8"/>
          <p:cNvSpPr/>
          <p:nvPr/>
        </p:nvSpPr>
        <p:spPr>
          <a:xfrm>
            <a:off x="1657826" y="5969164"/>
            <a:ext cx="6626543" cy="1571240"/>
          </a:xfrm>
          <a:prstGeom prst="rect">
            <a:avLst/>
          </a:prstGeom>
          <a:noFill/>
          <a:ln/>
        </p:spPr>
        <p:txBody>
          <a:bodyPr wrap="square" lIns="0" tIns="0" rIns="0" bIns="0" rtlCol="0" anchor="t"/>
          <a:lstStyle/>
          <a:p>
            <a:pPr indent="0" marL="0">
              <a:lnSpc>
                <a:spcPts val="3050"/>
              </a:lnSpc>
              <a:buNone/>
            </a:pPr>
            <a:r>
              <a:rPr lang="en-US" sz="1900" dirty="0">
                <a:solidFill>
                  <a:srgbClr val="D9E1FF"/>
                </a:solidFill>
                <a:latin typeface="Martel Sans" pitchFamily="34" charset="0"/>
                <a:ea typeface="Martel Sans" pitchFamily="34" charset="-122"/>
                <a:cs typeface="Martel Sans" pitchFamily="34" charset="-120"/>
              </a:rPr>
              <a:t>The Generalized Extreme Value (GEV) distribution, developed in extreme value theory, can better capture the asymmetry and heavy tails observed in actual path delay distributions.</a:t>
            </a:r>
            <a:endParaRPr lang="en-US" sz="1900" dirty="0"/>
          </a:p>
        </p:txBody>
      </p:sp>
      <p:sp>
        <p:nvSpPr>
          <p:cNvPr id="12" name="Shape 9"/>
          <p:cNvSpPr/>
          <p:nvPr/>
        </p:nvSpPr>
        <p:spPr>
          <a:xfrm>
            <a:off x="859631" y="8062127"/>
            <a:ext cx="552569" cy="552434"/>
          </a:xfrm>
          <a:prstGeom prst="roundRect">
            <a:avLst>
              <a:gd name="adj" fmla="val 6670"/>
            </a:avLst>
          </a:prstGeom>
          <a:solidFill>
            <a:srgbClr val="2F2B54"/>
          </a:solidFill>
          <a:ln/>
        </p:spPr>
      </p:sp>
      <p:sp>
        <p:nvSpPr>
          <p:cNvPr id="13" name="Text 10"/>
          <p:cNvSpPr/>
          <p:nvPr/>
        </p:nvSpPr>
        <p:spPr>
          <a:xfrm>
            <a:off x="1045845" y="8164972"/>
            <a:ext cx="180023" cy="346744"/>
          </a:xfrm>
          <a:prstGeom prst="rect">
            <a:avLst/>
          </a:prstGeom>
          <a:noFill/>
          <a:ln/>
        </p:spPr>
        <p:txBody>
          <a:bodyPr wrap="none" lIns="0" tIns="0" rIns="0" bIns="0" rtlCol="0" anchor="t"/>
          <a:lstStyle/>
          <a:p>
            <a:pPr algn="ctr" indent="0" marL="0">
              <a:lnSpc>
                <a:spcPts val="2700"/>
              </a:lnSpc>
              <a:buNone/>
            </a:pPr>
            <a:r>
              <a:rPr lang="en-US" sz="2700" dirty="0">
                <a:solidFill>
                  <a:srgbClr val="D9E1FF"/>
                </a:solidFill>
                <a:latin typeface="Kanit" pitchFamily="34" charset="0"/>
                <a:ea typeface="Kanit" pitchFamily="34" charset="-122"/>
                <a:cs typeface="Kanit" pitchFamily="34" charset="-120"/>
              </a:rPr>
              <a:t>3</a:t>
            </a:r>
            <a:endParaRPr lang="en-US" sz="2700" dirty="0"/>
          </a:p>
        </p:txBody>
      </p:sp>
      <p:sp>
        <p:nvSpPr>
          <p:cNvPr id="14" name="Text 11"/>
          <p:cNvSpPr/>
          <p:nvPr/>
        </p:nvSpPr>
        <p:spPr>
          <a:xfrm>
            <a:off x="1657826" y="8062127"/>
            <a:ext cx="2889766" cy="361028"/>
          </a:xfrm>
          <a:prstGeom prst="rect">
            <a:avLst/>
          </a:prstGeom>
          <a:noFill/>
          <a:ln/>
        </p:spPr>
        <p:txBody>
          <a:bodyPr wrap="none" lIns="0" tIns="0" rIns="0" bIns="0" rtlCol="0" anchor="t"/>
          <a:lstStyle/>
          <a:p>
            <a:pPr indent="0" marL="0">
              <a:lnSpc>
                <a:spcPts val="2800"/>
              </a:lnSpc>
              <a:buNone/>
            </a:pPr>
            <a:r>
              <a:rPr lang="en-US" sz="2250" dirty="0">
                <a:solidFill>
                  <a:srgbClr val="D9E1FF"/>
                </a:solidFill>
                <a:latin typeface="Kanit" pitchFamily="34" charset="0"/>
                <a:ea typeface="Kanit" pitchFamily="34" charset="-122"/>
                <a:cs typeface="Kanit" pitchFamily="34" charset="-120"/>
              </a:rPr>
              <a:t>Flexible Modeling</a:t>
            </a:r>
            <a:endParaRPr lang="en-US" sz="2250" dirty="0"/>
          </a:p>
        </p:txBody>
      </p:sp>
      <p:sp>
        <p:nvSpPr>
          <p:cNvPr id="15" name="Text 12"/>
          <p:cNvSpPr/>
          <p:nvPr/>
        </p:nvSpPr>
        <p:spPr>
          <a:xfrm>
            <a:off x="1657826" y="8570399"/>
            <a:ext cx="6626543" cy="1571240"/>
          </a:xfrm>
          <a:prstGeom prst="rect">
            <a:avLst/>
          </a:prstGeom>
          <a:noFill/>
          <a:ln/>
        </p:spPr>
        <p:txBody>
          <a:bodyPr wrap="square" lIns="0" tIns="0" rIns="0" bIns="0" rtlCol="0" anchor="t"/>
          <a:lstStyle/>
          <a:p>
            <a:pPr indent="0" marL="0">
              <a:lnSpc>
                <a:spcPts val="3050"/>
              </a:lnSpc>
              <a:buNone/>
            </a:pPr>
            <a:r>
              <a:rPr lang="en-US" sz="1900" dirty="0">
                <a:solidFill>
                  <a:srgbClr val="D9E1FF"/>
                </a:solidFill>
                <a:latin typeface="Martel Sans" pitchFamily="34" charset="0"/>
                <a:ea typeface="Martel Sans" pitchFamily="34" charset="-122"/>
                <a:cs typeface="Martel Sans" pitchFamily="34" charset="-120"/>
              </a:rPr>
              <a:t>The GEV distribution's three parameters (location, scale, and shape) allow it to flexibly simulate a variety of delay distributions, including the Gumbel, Fréchet, and Weibull families.</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5486400" cy="11302452"/>
          </a:xfrm>
          <a:prstGeom prst="rect">
            <a:avLst/>
          </a:prstGeom>
        </p:spPr>
      </p:pic>
      <p:sp>
        <p:nvSpPr>
          <p:cNvPr id="3" name="Text 0"/>
          <p:cNvSpPr/>
          <p:nvPr/>
        </p:nvSpPr>
        <p:spPr>
          <a:xfrm>
            <a:off x="6290667" y="966670"/>
            <a:ext cx="7535466" cy="1351504"/>
          </a:xfrm>
          <a:prstGeom prst="rect">
            <a:avLst/>
          </a:prstGeom>
          <a:noFill/>
          <a:ln/>
        </p:spPr>
        <p:txBody>
          <a:bodyPr wrap="square" lIns="0" tIns="0" rIns="0" bIns="0" rtlCol="0" anchor="t"/>
          <a:lstStyle/>
          <a:p>
            <a:pPr indent="0" marL="0">
              <a:lnSpc>
                <a:spcPts val="5300"/>
              </a:lnSpc>
              <a:buNone/>
            </a:pPr>
            <a:r>
              <a:rPr lang="en-US" sz="4250" dirty="0">
                <a:solidFill>
                  <a:srgbClr val="FFFFFF"/>
                </a:solidFill>
                <a:latin typeface="Kanit" pitchFamily="34" charset="0"/>
                <a:ea typeface="Kanit" pitchFamily="34" charset="-122"/>
                <a:cs typeface="Kanit" pitchFamily="34" charset="-120"/>
              </a:rPr>
              <a:t>Yield-Driven Clock Skew Scheduling with GEV</a:t>
            </a:r>
            <a:endParaRPr lang="en-US" sz="4250" dirty="0"/>
          </a:p>
        </p:txBody>
      </p:sp>
      <p:sp>
        <p:nvSpPr>
          <p:cNvPr id="4" name="Shape 1"/>
          <p:cNvSpPr/>
          <p:nvPr/>
        </p:nvSpPr>
        <p:spPr>
          <a:xfrm>
            <a:off x="6620113" y="2662775"/>
            <a:ext cx="30480" cy="7675745"/>
          </a:xfrm>
          <a:prstGeom prst="roundRect">
            <a:avLst>
              <a:gd name="adj" fmla="val 113098"/>
            </a:avLst>
          </a:prstGeom>
          <a:solidFill>
            <a:srgbClr val="48446D"/>
          </a:solidFill>
          <a:ln/>
        </p:spPr>
      </p:sp>
      <p:sp>
        <p:nvSpPr>
          <p:cNvPr id="5" name="Shape 2"/>
          <p:cNvSpPr/>
          <p:nvPr/>
        </p:nvSpPr>
        <p:spPr>
          <a:xfrm>
            <a:off x="6863358" y="3164382"/>
            <a:ext cx="804267" cy="30473"/>
          </a:xfrm>
          <a:prstGeom prst="roundRect">
            <a:avLst>
              <a:gd name="adj" fmla="val 113124"/>
            </a:avLst>
          </a:prstGeom>
          <a:solidFill>
            <a:srgbClr val="48446D"/>
          </a:solidFill>
          <a:ln/>
        </p:spPr>
      </p:sp>
      <p:sp>
        <p:nvSpPr>
          <p:cNvPr id="6" name="Shape 3"/>
          <p:cNvSpPr/>
          <p:nvPr/>
        </p:nvSpPr>
        <p:spPr>
          <a:xfrm>
            <a:off x="6376868" y="2921197"/>
            <a:ext cx="516969" cy="516843"/>
          </a:xfrm>
          <a:prstGeom prst="roundRect">
            <a:avLst>
              <a:gd name="adj" fmla="val 6670"/>
            </a:avLst>
          </a:prstGeom>
          <a:solidFill>
            <a:srgbClr val="2F2B54"/>
          </a:solidFill>
          <a:ln/>
        </p:spPr>
      </p:sp>
      <p:sp>
        <p:nvSpPr>
          <p:cNvPr id="7" name="Text 4"/>
          <p:cNvSpPr/>
          <p:nvPr/>
        </p:nvSpPr>
        <p:spPr>
          <a:xfrm>
            <a:off x="6583561" y="3017376"/>
            <a:ext cx="103465" cy="324366"/>
          </a:xfrm>
          <a:prstGeom prst="rect">
            <a:avLst/>
          </a:prstGeom>
          <a:noFill/>
          <a:ln/>
        </p:spPr>
        <p:txBody>
          <a:bodyPr wrap="none" lIns="0" tIns="0" rIns="0" bIns="0" rtlCol="0" anchor="t"/>
          <a:lstStyle/>
          <a:p>
            <a:pPr algn="ctr" indent="0" marL="0">
              <a:lnSpc>
                <a:spcPts val="2550"/>
              </a:lnSpc>
              <a:buNone/>
            </a:pPr>
            <a:r>
              <a:rPr lang="en-US" sz="2550" dirty="0">
                <a:solidFill>
                  <a:srgbClr val="D9E1FF"/>
                </a:solidFill>
                <a:latin typeface="Kanit" pitchFamily="34" charset="0"/>
                <a:ea typeface="Kanit" pitchFamily="34" charset="-122"/>
                <a:cs typeface="Kanit" pitchFamily="34" charset="-120"/>
              </a:rPr>
              <a:t>1</a:t>
            </a:r>
            <a:endParaRPr lang="en-US" sz="2550" dirty="0"/>
          </a:p>
        </p:txBody>
      </p:sp>
      <p:sp>
        <p:nvSpPr>
          <p:cNvPr id="8" name="Text 5"/>
          <p:cNvSpPr/>
          <p:nvPr/>
        </p:nvSpPr>
        <p:spPr>
          <a:xfrm>
            <a:off x="7899321" y="2892510"/>
            <a:ext cx="2703671" cy="337817"/>
          </a:xfrm>
          <a:prstGeom prst="rect">
            <a:avLst/>
          </a:prstGeom>
          <a:noFill/>
          <a:ln/>
        </p:spPr>
        <p:txBody>
          <a:bodyPr wrap="none" lIns="0" tIns="0" rIns="0" bIns="0" rtlCol="0" anchor="t"/>
          <a:lstStyle/>
          <a:p>
            <a:pPr algn="l" indent="0" marL="0">
              <a:lnSpc>
                <a:spcPts val="2650"/>
              </a:lnSpc>
              <a:buNone/>
            </a:pPr>
            <a:r>
              <a:rPr lang="en-US" sz="2100" dirty="0">
                <a:solidFill>
                  <a:srgbClr val="D9E1FF"/>
                </a:solidFill>
                <a:latin typeface="Kanit" pitchFamily="34" charset="0"/>
                <a:ea typeface="Kanit" pitchFamily="34" charset="-122"/>
                <a:cs typeface="Kanit" pitchFamily="34" charset="-120"/>
              </a:rPr>
              <a:t>Formulation</a:t>
            </a:r>
            <a:endParaRPr lang="en-US" sz="2100" dirty="0"/>
          </a:p>
        </p:txBody>
      </p:sp>
      <p:sp>
        <p:nvSpPr>
          <p:cNvPr id="9" name="Text 6"/>
          <p:cNvSpPr/>
          <p:nvPr/>
        </p:nvSpPr>
        <p:spPr>
          <a:xfrm>
            <a:off x="7899321" y="3368167"/>
            <a:ext cx="5926812" cy="1470300"/>
          </a:xfrm>
          <a:prstGeom prst="rect">
            <a:avLst/>
          </a:prstGeom>
          <a:noFill/>
          <a:ln/>
        </p:spPr>
        <p:txBody>
          <a:bodyPr wrap="square" lIns="0" tIns="0" rIns="0" bIns="0" rtlCol="0" anchor="t"/>
          <a:lstStyle/>
          <a:p>
            <a:pPr algn="l" indent="0" marL="0">
              <a:lnSpc>
                <a:spcPts val="2850"/>
              </a:lnSpc>
              <a:buNone/>
            </a:pPr>
            <a:r>
              <a:rPr lang="en-US" sz="1800" dirty="0">
                <a:solidFill>
                  <a:srgbClr val="D9E1FF"/>
                </a:solidFill>
                <a:latin typeface="Martel Sans" pitchFamily="34" charset="0"/>
                <a:ea typeface="Martel Sans" pitchFamily="34" charset="-122"/>
                <a:cs typeface="Martel Sans" pitchFamily="34" charset="-120"/>
              </a:rPr>
              <a:t>The yield-driven clock skew scheduling problem is formulated to maximize the probability of timing satisfaction, using the quantile function of the GEV distribution to model the path delays.</a:t>
            </a:r>
            <a:endParaRPr lang="en-US" sz="1800" dirty="0"/>
          </a:p>
        </p:txBody>
      </p:sp>
      <p:sp>
        <p:nvSpPr>
          <p:cNvPr id="10" name="Shape 7"/>
          <p:cNvSpPr/>
          <p:nvPr/>
        </p:nvSpPr>
        <p:spPr>
          <a:xfrm>
            <a:off x="6863358" y="5799542"/>
            <a:ext cx="804267" cy="30473"/>
          </a:xfrm>
          <a:prstGeom prst="roundRect">
            <a:avLst>
              <a:gd name="adj" fmla="val 113124"/>
            </a:avLst>
          </a:prstGeom>
          <a:solidFill>
            <a:srgbClr val="48446D"/>
          </a:solidFill>
          <a:ln/>
        </p:spPr>
      </p:sp>
      <p:sp>
        <p:nvSpPr>
          <p:cNvPr id="11" name="Shape 8"/>
          <p:cNvSpPr/>
          <p:nvPr/>
        </p:nvSpPr>
        <p:spPr>
          <a:xfrm>
            <a:off x="6376868" y="5556357"/>
            <a:ext cx="516969" cy="516843"/>
          </a:xfrm>
          <a:prstGeom prst="roundRect">
            <a:avLst>
              <a:gd name="adj" fmla="val 6670"/>
            </a:avLst>
          </a:prstGeom>
          <a:solidFill>
            <a:srgbClr val="2F2B54"/>
          </a:solidFill>
          <a:ln/>
        </p:spPr>
      </p:sp>
      <p:sp>
        <p:nvSpPr>
          <p:cNvPr id="12" name="Text 9"/>
          <p:cNvSpPr/>
          <p:nvPr/>
        </p:nvSpPr>
        <p:spPr>
          <a:xfrm>
            <a:off x="6552724" y="5652535"/>
            <a:ext cx="165140" cy="324366"/>
          </a:xfrm>
          <a:prstGeom prst="rect">
            <a:avLst/>
          </a:prstGeom>
          <a:noFill/>
          <a:ln/>
        </p:spPr>
        <p:txBody>
          <a:bodyPr wrap="none" lIns="0" tIns="0" rIns="0" bIns="0" rtlCol="0" anchor="t"/>
          <a:lstStyle/>
          <a:p>
            <a:pPr algn="ctr" indent="0" marL="0">
              <a:lnSpc>
                <a:spcPts val="2550"/>
              </a:lnSpc>
              <a:buNone/>
            </a:pPr>
            <a:r>
              <a:rPr lang="en-US" sz="2550" dirty="0">
                <a:solidFill>
                  <a:srgbClr val="D9E1FF"/>
                </a:solidFill>
                <a:latin typeface="Kanit" pitchFamily="34" charset="0"/>
                <a:ea typeface="Kanit" pitchFamily="34" charset="-122"/>
                <a:cs typeface="Kanit" pitchFamily="34" charset="-120"/>
              </a:rPr>
              <a:t>2</a:t>
            </a:r>
            <a:endParaRPr lang="en-US" sz="2550" dirty="0"/>
          </a:p>
        </p:txBody>
      </p:sp>
      <p:sp>
        <p:nvSpPr>
          <p:cNvPr id="13" name="Text 10"/>
          <p:cNvSpPr/>
          <p:nvPr/>
        </p:nvSpPr>
        <p:spPr>
          <a:xfrm>
            <a:off x="7899321" y="5527670"/>
            <a:ext cx="2703671" cy="337817"/>
          </a:xfrm>
          <a:prstGeom prst="rect">
            <a:avLst/>
          </a:prstGeom>
          <a:noFill/>
          <a:ln/>
        </p:spPr>
        <p:txBody>
          <a:bodyPr wrap="none" lIns="0" tIns="0" rIns="0" bIns="0" rtlCol="0" anchor="t"/>
          <a:lstStyle/>
          <a:p>
            <a:pPr algn="l" indent="0" marL="0">
              <a:lnSpc>
                <a:spcPts val="2650"/>
              </a:lnSpc>
              <a:buNone/>
            </a:pPr>
            <a:r>
              <a:rPr lang="en-US" sz="2100" dirty="0">
                <a:solidFill>
                  <a:srgbClr val="D9E1FF"/>
                </a:solidFill>
                <a:latin typeface="Kanit" pitchFamily="34" charset="0"/>
                <a:ea typeface="Kanit" pitchFamily="34" charset="-122"/>
                <a:cs typeface="Kanit" pitchFamily="34" charset="-120"/>
              </a:rPr>
              <a:t>Parameter Estimation</a:t>
            </a:r>
            <a:endParaRPr lang="en-US" sz="2100" dirty="0"/>
          </a:p>
        </p:txBody>
      </p:sp>
      <p:sp>
        <p:nvSpPr>
          <p:cNvPr id="14" name="Text 11"/>
          <p:cNvSpPr/>
          <p:nvPr/>
        </p:nvSpPr>
        <p:spPr>
          <a:xfrm>
            <a:off x="7899321" y="6003327"/>
            <a:ext cx="5926812" cy="1470300"/>
          </a:xfrm>
          <a:prstGeom prst="rect">
            <a:avLst/>
          </a:prstGeom>
          <a:noFill/>
          <a:ln/>
        </p:spPr>
        <p:txBody>
          <a:bodyPr wrap="square" lIns="0" tIns="0" rIns="0" bIns="0" rtlCol="0" anchor="t"/>
          <a:lstStyle/>
          <a:p>
            <a:pPr algn="l" indent="0" marL="0">
              <a:lnSpc>
                <a:spcPts val="2850"/>
              </a:lnSpc>
              <a:buNone/>
            </a:pPr>
            <a:r>
              <a:rPr lang="en-US" sz="1800" dirty="0">
                <a:solidFill>
                  <a:srgbClr val="D9E1FF"/>
                </a:solidFill>
                <a:latin typeface="Martel Sans" pitchFamily="34" charset="0"/>
                <a:ea typeface="Martel Sans" pitchFamily="34" charset="-122"/>
                <a:cs typeface="Martel Sans" pitchFamily="34" charset="-120"/>
              </a:rPr>
              <a:t>Three parameter estimation methods are evaluated: Maximum Likelihood Estimation (MLE), Linear Moments (L-Moments), and Method of Moments (MoM).</a:t>
            </a:r>
            <a:endParaRPr lang="en-US" sz="1800" dirty="0"/>
          </a:p>
        </p:txBody>
      </p:sp>
      <p:sp>
        <p:nvSpPr>
          <p:cNvPr id="15" name="Shape 12"/>
          <p:cNvSpPr/>
          <p:nvPr/>
        </p:nvSpPr>
        <p:spPr>
          <a:xfrm>
            <a:off x="6863358" y="8434701"/>
            <a:ext cx="804267" cy="30473"/>
          </a:xfrm>
          <a:prstGeom prst="roundRect">
            <a:avLst>
              <a:gd name="adj" fmla="val 113124"/>
            </a:avLst>
          </a:prstGeom>
          <a:solidFill>
            <a:srgbClr val="48446D"/>
          </a:solidFill>
          <a:ln/>
        </p:spPr>
      </p:sp>
      <p:sp>
        <p:nvSpPr>
          <p:cNvPr id="16" name="Shape 13"/>
          <p:cNvSpPr/>
          <p:nvPr/>
        </p:nvSpPr>
        <p:spPr>
          <a:xfrm>
            <a:off x="6376868" y="8191516"/>
            <a:ext cx="516969" cy="516843"/>
          </a:xfrm>
          <a:prstGeom prst="roundRect">
            <a:avLst>
              <a:gd name="adj" fmla="val 6670"/>
            </a:avLst>
          </a:prstGeom>
          <a:solidFill>
            <a:srgbClr val="2F2B54"/>
          </a:solidFill>
          <a:ln/>
        </p:spPr>
      </p:sp>
      <p:sp>
        <p:nvSpPr>
          <p:cNvPr id="17" name="Text 14"/>
          <p:cNvSpPr/>
          <p:nvPr/>
        </p:nvSpPr>
        <p:spPr>
          <a:xfrm>
            <a:off x="6551176" y="8287695"/>
            <a:ext cx="168354" cy="324366"/>
          </a:xfrm>
          <a:prstGeom prst="rect">
            <a:avLst/>
          </a:prstGeom>
          <a:noFill/>
          <a:ln/>
        </p:spPr>
        <p:txBody>
          <a:bodyPr wrap="none" lIns="0" tIns="0" rIns="0" bIns="0" rtlCol="0" anchor="t"/>
          <a:lstStyle/>
          <a:p>
            <a:pPr algn="ctr" indent="0" marL="0">
              <a:lnSpc>
                <a:spcPts val="2550"/>
              </a:lnSpc>
              <a:buNone/>
            </a:pPr>
            <a:r>
              <a:rPr lang="en-US" sz="2550" dirty="0">
                <a:solidFill>
                  <a:srgbClr val="D9E1FF"/>
                </a:solidFill>
                <a:latin typeface="Kanit" pitchFamily="34" charset="0"/>
                <a:ea typeface="Kanit" pitchFamily="34" charset="-122"/>
                <a:cs typeface="Kanit" pitchFamily="34" charset="-120"/>
              </a:rPr>
              <a:t>3</a:t>
            </a:r>
            <a:endParaRPr lang="en-US" sz="2550" dirty="0"/>
          </a:p>
        </p:txBody>
      </p:sp>
      <p:sp>
        <p:nvSpPr>
          <p:cNvPr id="18" name="Text 15"/>
          <p:cNvSpPr/>
          <p:nvPr/>
        </p:nvSpPr>
        <p:spPr>
          <a:xfrm>
            <a:off x="7899321" y="8162829"/>
            <a:ext cx="2703671" cy="337817"/>
          </a:xfrm>
          <a:prstGeom prst="rect">
            <a:avLst/>
          </a:prstGeom>
          <a:noFill/>
          <a:ln/>
        </p:spPr>
        <p:txBody>
          <a:bodyPr wrap="none" lIns="0" tIns="0" rIns="0" bIns="0" rtlCol="0" anchor="t"/>
          <a:lstStyle/>
          <a:p>
            <a:pPr algn="l" indent="0" marL="0">
              <a:lnSpc>
                <a:spcPts val="2650"/>
              </a:lnSpc>
              <a:buNone/>
            </a:pPr>
            <a:r>
              <a:rPr lang="en-US" sz="2100" dirty="0">
                <a:solidFill>
                  <a:srgbClr val="D9E1FF"/>
                </a:solidFill>
                <a:latin typeface="Kanit" pitchFamily="34" charset="0"/>
                <a:ea typeface="Kanit" pitchFamily="34" charset="-122"/>
                <a:cs typeface="Kanit" pitchFamily="34" charset="-120"/>
              </a:rPr>
              <a:t>Optimization</a:t>
            </a:r>
            <a:endParaRPr lang="en-US" sz="2100" dirty="0"/>
          </a:p>
        </p:txBody>
      </p:sp>
      <p:sp>
        <p:nvSpPr>
          <p:cNvPr id="19" name="Text 16"/>
          <p:cNvSpPr/>
          <p:nvPr/>
        </p:nvSpPr>
        <p:spPr>
          <a:xfrm>
            <a:off x="7899321" y="8638486"/>
            <a:ext cx="5926812" cy="1470300"/>
          </a:xfrm>
          <a:prstGeom prst="rect">
            <a:avLst/>
          </a:prstGeom>
          <a:noFill/>
          <a:ln/>
        </p:spPr>
        <p:txBody>
          <a:bodyPr wrap="square" lIns="0" tIns="0" rIns="0" bIns="0" rtlCol="0" anchor="t"/>
          <a:lstStyle/>
          <a:p>
            <a:pPr algn="l" indent="0" marL="0">
              <a:lnSpc>
                <a:spcPts val="2850"/>
              </a:lnSpc>
              <a:buNone/>
            </a:pPr>
            <a:r>
              <a:rPr lang="en-US" sz="1800" dirty="0">
                <a:solidFill>
                  <a:srgbClr val="D9E1FF"/>
                </a:solidFill>
                <a:latin typeface="Martel Sans" pitchFamily="34" charset="0"/>
                <a:ea typeface="Martel Sans" pitchFamily="34" charset="-122"/>
                <a:cs typeface="Martel Sans" pitchFamily="34" charset="-120"/>
              </a:rPr>
              <a:t>The optimization problem is solved using numerical methods or binary search, as the GEV model introduces non-linearities that prevent a direct conversion to a linear optimization problem.</a:t>
            </a: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90243" y="2369358"/>
            <a:ext cx="6657737" cy="832043"/>
          </a:xfrm>
          <a:prstGeom prst="rect">
            <a:avLst/>
          </a:prstGeom>
          <a:noFill/>
          <a:ln/>
        </p:spPr>
        <p:txBody>
          <a:bodyPr wrap="none" lIns="0" tIns="0" rIns="0" bIns="0" rtlCol="0" anchor="t"/>
          <a:lstStyle/>
          <a:p>
            <a:pPr indent="0" marL="0">
              <a:lnSpc>
                <a:spcPts val="6550"/>
              </a:lnSpc>
              <a:buNone/>
            </a:pPr>
            <a:r>
              <a:rPr lang="en-US" sz="5200" dirty="0">
                <a:solidFill>
                  <a:srgbClr val="FFFFFF"/>
                </a:solidFill>
                <a:latin typeface="Kanit" pitchFamily="34" charset="0"/>
                <a:ea typeface="Kanit" pitchFamily="34" charset="-122"/>
                <a:cs typeface="Kanit" pitchFamily="34" charset="-120"/>
              </a:rPr>
              <a:t>Experimental Results</a:t>
            </a:r>
            <a:endParaRPr lang="en-US" sz="5200" dirty="0"/>
          </a:p>
        </p:txBody>
      </p:sp>
      <p:sp>
        <p:nvSpPr>
          <p:cNvPr id="3" name="Text 1"/>
          <p:cNvSpPr/>
          <p:nvPr/>
        </p:nvSpPr>
        <p:spPr>
          <a:xfrm>
            <a:off x="990243" y="3908459"/>
            <a:ext cx="3328868" cy="416021"/>
          </a:xfrm>
          <a:prstGeom prst="rect">
            <a:avLst/>
          </a:prstGeom>
          <a:noFill/>
          <a:ln/>
        </p:spPr>
        <p:txBody>
          <a:bodyPr wrap="none" lIns="0" tIns="0" rIns="0" bIns="0" rtlCol="0" anchor="t"/>
          <a:lstStyle/>
          <a:p>
            <a:pPr indent="0" marL="0">
              <a:lnSpc>
                <a:spcPts val="3250"/>
              </a:lnSpc>
              <a:buNone/>
            </a:pPr>
            <a:r>
              <a:rPr lang="en-US" sz="2600" dirty="0">
                <a:solidFill>
                  <a:srgbClr val="FFFFFF"/>
                </a:solidFill>
                <a:latin typeface="Kanit" pitchFamily="34" charset="0"/>
                <a:ea typeface="Kanit" pitchFamily="34" charset="-122"/>
                <a:cs typeface="Kanit" pitchFamily="34" charset="-120"/>
              </a:rPr>
              <a:t>Distribution Fitting</a:t>
            </a:r>
            <a:endParaRPr lang="en-US" sz="2600" dirty="0"/>
          </a:p>
        </p:txBody>
      </p:sp>
      <p:sp>
        <p:nvSpPr>
          <p:cNvPr id="4" name="Text 2"/>
          <p:cNvSpPr/>
          <p:nvPr/>
        </p:nvSpPr>
        <p:spPr>
          <a:xfrm>
            <a:off x="990243" y="4607304"/>
            <a:ext cx="3755946" cy="4074154"/>
          </a:xfrm>
          <a:prstGeom prst="rect">
            <a:avLst/>
          </a:prstGeom>
          <a:noFill/>
          <a:ln/>
        </p:spPr>
        <p:txBody>
          <a:bodyPr wrap="square" lIns="0" tIns="0" rIns="0" bIns="0" rtlCol="0" anchor="t"/>
          <a:lstStyle/>
          <a:p>
            <a:pPr indent="0" marL="0">
              <a:lnSpc>
                <a:spcPts val="3550"/>
              </a:lnSpc>
              <a:buNone/>
            </a:pPr>
            <a:r>
              <a:rPr lang="en-US" sz="2200" dirty="0">
                <a:solidFill>
                  <a:srgbClr val="D9E1FF"/>
                </a:solidFill>
                <a:latin typeface="Martel Sans" pitchFamily="34" charset="0"/>
                <a:ea typeface="Martel Sans" pitchFamily="34" charset="-122"/>
                <a:cs typeface="Martel Sans" pitchFamily="34" charset="-120"/>
              </a:rPr>
              <a:t>The GEV distribution demonstrates a 40% lower Kolmogorov-Smirnov (KS) statistic and an 8% lower Root Mean Square Error (RMSE) compared to the Gaussian distribution, indicating a better fit to the SSTA results.</a:t>
            </a:r>
            <a:endParaRPr lang="en-US" sz="2200" dirty="0"/>
          </a:p>
        </p:txBody>
      </p:sp>
      <p:sp>
        <p:nvSpPr>
          <p:cNvPr id="5" name="Text 3"/>
          <p:cNvSpPr/>
          <p:nvPr/>
        </p:nvSpPr>
        <p:spPr>
          <a:xfrm>
            <a:off x="5444133" y="3908459"/>
            <a:ext cx="3328868" cy="416021"/>
          </a:xfrm>
          <a:prstGeom prst="rect">
            <a:avLst/>
          </a:prstGeom>
          <a:noFill/>
          <a:ln/>
        </p:spPr>
        <p:txBody>
          <a:bodyPr wrap="none" lIns="0" tIns="0" rIns="0" bIns="0" rtlCol="0" anchor="t"/>
          <a:lstStyle/>
          <a:p>
            <a:pPr indent="0" marL="0">
              <a:lnSpc>
                <a:spcPts val="3250"/>
              </a:lnSpc>
              <a:buNone/>
            </a:pPr>
            <a:r>
              <a:rPr lang="en-US" sz="2600" dirty="0">
                <a:solidFill>
                  <a:srgbClr val="FFFFFF"/>
                </a:solidFill>
                <a:latin typeface="Kanit" pitchFamily="34" charset="0"/>
                <a:ea typeface="Kanit" pitchFamily="34" charset="-122"/>
                <a:cs typeface="Kanit" pitchFamily="34" charset="-120"/>
              </a:rPr>
              <a:t>Parameter Estimation</a:t>
            </a:r>
            <a:endParaRPr lang="en-US" sz="2600" dirty="0"/>
          </a:p>
        </p:txBody>
      </p:sp>
      <p:sp>
        <p:nvSpPr>
          <p:cNvPr id="6" name="Text 4"/>
          <p:cNvSpPr/>
          <p:nvPr/>
        </p:nvSpPr>
        <p:spPr>
          <a:xfrm>
            <a:off x="5444133" y="4607304"/>
            <a:ext cx="3755946" cy="3621470"/>
          </a:xfrm>
          <a:prstGeom prst="rect">
            <a:avLst/>
          </a:prstGeom>
          <a:noFill/>
          <a:ln/>
        </p:spPr>
        <p:txBody>
          <a:bodyPr wrap="square" lIns="0" tIns="0" rIns="0" bIns="0" rtlCol="0" anchor="t"/>
          <a:lstStyle/>
          <a:p>
            <a:pPr indent="0" marL="0">
              <a:lnSpc>
                <a:spcPts val="3550"/>
              </a:lnSpc>
              <a:buNone/>
            </a:pPr>
            <a:r>
              <a:rPr lang="en-US" sz="2200" dirty="0">
                <a:solidFill>
                  <a:srgbClr val="D9E1FF"/>
                </a:solidFill>
                <a:latin typeface="Martel Sans" pitchFamily="34" charset="0"/>
                <a:ea typeface="Martel Sans" pitchFamily="34" charset="-122"/>
                <a:cs typeface="Martel Sans" pitchFamily="34" charset="-120"/>
              </a:rPr>
              <a:t>Among the three estimation methods, Maximum Likelihood Estimation (MLE) shows the lowest RMSE, making it the most effective in capturing the statistical characteristics of the timing data.</a:t>
            </a:r>
            <a:endParaRPr lang="en-US" sz="2200" dirty="0"/>
          </a:p>
        </p:txBody>
      </p:sp>
      <p:sp>
        <p:nvSpPr>
          <p:cNvPr id="7" name="Text 5"/>
          <p:cNvSpPr/>
          <p:nvPr/>
        </p:nvSpPr>
        <p:spPr>
          <a:xfrm>
            <a:off x="9898023" y="3908459"/>
            <a:ext cx="3328868" cy="416021"/>
          </a:xfrm>
          <a:prstGeom prst="rect">
            <a:avLst/>
          </a:prstGeom>
          <a:noFill/>
          <a:ln/>
        </p:spPr>
        <p:txBody>
          <a:bodyPr wrap="none" lIns="0" tIns="0" rIns="0" bIns="0" rtlCol="0" anchor="t"/>
          <a:lstStyle/>
          <a:p>
            <a:pPr indent="0" marL="0">
              <a:lnSpc>
                <a:spcPts val="3250"/>
              </a:lnSpc>
              <a:buNone/>
            </a:pPr>
            <a:r>
              <a:rPr lang="en-US" sz="2600" dirty="0">
                <a:solidFill>
                  <a:srgbClr val="FFFFFF"/>
                </a:solidFill>
                <a:latin typeface="Kanit" pitchFamily="34" charset="0"/>
                <a:ea typeface="Kanit" pitchFamily="34" charset="-122"/>
                <a:cs typeface="Kanit" pitchFamily="34" charset="-120"/>
              </a:rPr>
              <a:t>Yield Optimization</a:t>
            </a:r>
            <a:endParaRPr lang="en-US" sz="2600" dirty="0"/>
          </a:p>
        </p:txBody>
      </p:sp>
      <p:sp>
        <p:nvSpPr>
          <p:cNvPr id="8" name="Text 6"/>
          <p:cNvSpPr/>
          <p:nvPr/>
        </p:nvSpPr>
        <p:spPr>
          <a:xfrm>
            <a:off x="9898023" y="4607304"/>
            <a:ext cx="3755946" cy="3168786"/>
          </a:xfrm>
          <a:prstGeom prst="rect">
            <a:avLst/>
          </a:prstGeom>
          <a:noFill/>
          <a:ln/>
        </p:spPr>
        <p:txBody>
          <a:bodyPr wrap="square" lIns="0" tIns="0" rIns="0" bIns="0" rtlCol="0" anchor="t"/>
          <a:lstStyle/>
          <a:p>
            <a:pPr indent="0" marL="0">
              <a:lnSpc>
                <a:spcPts val="3550"/>
              </a:lnSpc>
              <a:buNone/>
            </a:pPr>
            <a:r>
              <a:rPr lang="en-US" sz="2200" dirty="0">
                <a:solidFill>
                  <a:srgbClr val="D9E1FF"/>
                </a:solidFill>
                <a:latin typeface="Martel Sans" pitchFamily="34" charset="0"/>
                <a:ea typeface="Martel Sans" pitchFamily="34" charset="-122"/>
                <a:cs typeface="Martel Sans" pitchFamily="34" charset="-120"/>
              </a:rPr>
              <a:t>The yield-driven clock skew scheduling based on the GEV distribution achieves up to 33.3% and on average 8.1% improvement in timing yield compared to the Gaussian-based approach.</a:t>
            </a:r>
            <a:endParaRPr lang="en-US"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3536004"/>
          </a:xfrm>
          <a:prstGeom prst="rect">
            <a:avLst/>
          </a:prstGeom>
        </p:spPr>
      </p:pic>
      <p:sp>
        <p:nvSpPr>
          <p:cNvPr id="3" name="Text 0"/>
          <p:cNvSpPr/>
          <p:nvPr/>
        </p:nvSpPr>
        <p:spPr>
          <a:xfrm>
            <a:off x="990243" y="4406138"/>
            <a:ext cx="6657737" cy="832043"/>
          </a:xfrm>
          <a:prstGeom prst="rect">
            <a:avLst/>
          </a:prstGeom>
          <a:noFill/>
          <a:ln/>
        </p:spPr>
        <p:txBody>
          <a:bodyPr wrap="none" lIns="0" tIns="0" rIns="0" bIns="0" rtlCol="0" anchor="t"/>
          <a:lstStyle/>
          <a:p>
            <a:pPr indent="0" marL="0">
              <a:lnSpc>
                <a:spcPts val="6550"/>
              </a:lnSpc>
              <a:buNone/>
            </a:pPr>
            <a:r>
              <a:rPr lang="en-US" sz="5200" dirty="0">
                <a:solidFill>
                  <a:srgbClr val="FFFFFF"/>
                </a:solidFill>
                <a:latin typeface="Kanit" pitchFamily="34" charset="0"/>
                <a:ea typeface="Kanit" pitchFamily="34" charset="-122"/>
                <a:cs typeface="Kanit" pitchFamily="34" charset="-120"/>
              </a:rPr>
              <a:t>Conclusion</a:t>
            </a:r>
            <a:endParaRPr lang="en-US" sz="5200" dirty="0"/>
          </a:p>
        </p:txBody>
      </p:sp>
      <p:sp>
        <p:nvSpPr>
          <p:cNvPr id="4" name="Shape 1"/>
          <p:cNvSpPr/>
          <p:nvPr/>
        </p:nvSpPr>
        <p:spPr>
          <a:xfrm>
            <a:off x="990243" y="5662415"/>
            <a:ext cx="4028003" cy="4772760"/>
          </a:xfrm>
          <a:prstGeom prst="roundRect">
            <a:avLst>
              <a:gd name="adj" fmla="val 1054"/>
            </a:avLst>
          </a:prstGeom>
          <a:solidFill>
            <a:srgbClr val="2F2B54"/>
          </a:solidFill>
          <a:ln/>
        </p:spPr>
      </p:sp>
      <p:sp>
        <p:nvSpPr>
          <p:cNvPr id="5" name="Text 2"/>
          <p:cNvSpPr/>
          <p:nvPr/>
        </p:nvSpPr>
        <p:spPr>
          <a:xfrm>
            <a:off x="1273135" y="5945238"/>
            <a:ext cx="3328868" cy="416021"/>
          </a:xfrm>
          <a:prstGeom prst="rect">
            <a:avLst/>
          </a:prstGeom>
          <a:noFill/>
          <a:ln/>
        </p:spPr>
        <p:txBody>
          <a:bodyPr wrap="none" lIns="0" tIns="0" rIns="0" bIns="0" rtlCol="0" anchor="t"/>
          <a:lstStyle/>
          <a:p>
            <a:pPr indent="0" marL="0">
              <a:lnSpc>
                <a:spcPts val="3250"/>
              </a:lnSpc>
              <a:buNone/>
            </a:pPr>
            <a:r>
              <a:rPr lang="en-US" sz="2600" dirty="0">
                <a:solidFill>
                  <a:srgbClr val="D9E1FF"/>
                </a:solidFill>
                <a:latin typeface="Kanit" pitchFamily="34" charset="0"/>
                <a:ea typeface="Kanit" pitchFamily="34" charset="-122"/>
                <a:cs typeface="Kanit" pitchFamily="34" charset="-120"/>
              </a:rPr>
              <a:t>Improved Modeling</a:t>
            </a:r>
            <a:endParaRPr lang="en-US" sz="2600" dirty="0"/>
          </a:p>
        </p:txBody>
      </p:sp>
      <p:sp>
        <p:nvSpPr>
          <p:cNvPr id="6" name="Text 3"/>
          <p:cNvSpPr/>
          <p:nvPr/>
        </p:nvSpPr>
        <p:spPr>
          <a:xfrm>
            <a:off x="1273135" y="6530882"/>
            <a:ext cx="3462218" cy="3621470"/>
          </a:xfrm>
          <a:prstGeom prst="rect">
            <a:avLst/>
          </a:prstGeom>
          <a:noFill/>
          <a:ln/>
        </p:spPr>
        <p:txBody>
          <a:bodyPr wrap="square" lIns="0" tIns="0" rIns="0" bIns="0" rtlCol="0" anchor="t"/>
          <a:lstStyle/>
          <a:p>
            <a:pPr indent="0" marL="0">
              <a:lnSpc>
                <a:spcPts val="3550"/>
              </a:lnSpc>
              <a:buNone/>
            </a:pPr>
            <a:r>
              <a:rPr lang="en-US" sz="2200" dirty="0">
                <a:solidFill>
                  <a:srgbClr val="D9E1FF"/>
                </a:solidFill>
                <a:latin typeface="Martel Sans" pitchFamily="34" charset="0"/>
                <a:ea typeface="Martel Sans" pitchFamily="34" charset="-122"/>
                <a:cs typeface="Martel Sans" pitchFamily="34" charset="-120"/>
              </a:rPr>
              <a:t>The GEV distribution can more accurately model the asymmetric and heavy-tailed distributions of path delays, outperforming the commonly used Gaussian distribution.</a:t>
            </a:r>
            <a:endParaRPr lang="en-US" sz="2200" dirty="0"/>
          </a:p>
        </p:txBody>
      </p:sp>
      <p:sp>
        <p:nvSpPr>
          <p:cNvPr id="7" name="Shape 4"/>
          <p:cNvSpPr/>
          <p:nvPr/>
        </p:nvSpPr>
        <p:spPr>
          <a:xfrm>
            <a:off x="5301139" y="5662415"/>
            <a:ext cx="4028003" cy="4772760"/>
          </a:xfrm>
          <a:prstGeom prst="roundRect">
            <a:avLst>
              <a:gd name="adj" fmla="val 1054"/>
            </a:avLst>
          </a:prstGeom>
          <a:solidFill>
            <a:srgbClr val="2F2B54"/>
          </a:solidFill>
          <a:ln/>
        </p:spPr>
      </p:sp>
      <p:sp>
        <p:nvSpPr>
          <p:cNvPr id="8" name="Text 5"/>
          <p:cNvSpPr/>
          <p:nvPr/>
        </p:nvSpPr>
        <p:spPr>
          <a:xfrm>
            <a:off x="5584031" y="5945238"/>
            <a:ext cx="3328868" cy="416021"/>
          </a:xfrm>
          <a:prstGeom prst="rect">
            <a:avLst/>
          </a:prstGeom>
          <a:noFill/>
          <a:ln/>
        </p:spPr>
        <p:txBody>
          <a:bodyPr wrap="none" lIns="0" tIns="0" rIns="0" bIns="0" rtlCol="0" anchor="t"/>
          <a:lstStyle/>
          <a:p>
            <a:pPr indent="0" marL="0">
              <a:lnSpc>
                <a:spcPts val="3250"/>
              </a:lnSpc>
              <a:buNone/>
            </a:pPr>
            <a:r>
              <a:rPr lang="en-US" sz="2600" dirty="0">
                <a:solidFill>
                  <a:srgbClr val="D9E1FF"/>
                </a:solidFill>
                <a:latin typeface="Kanit" pitchFamily="34" charset="0"/>
                <a:ea typeface="Kanit" pitchFamily="34" charset="-122"/>
                <a:cs typeface="Kanit" pitchFamily="34" charset="-120"/>
              </a:rPr>
              <a:t>Yield Optimization</a:t>
            </a:r>
            <a:endParaRPr lang="en-US" sz="2600" dirty="0"/>
          </a:p>
        </p:txBody>
      </p:sp>
      <p:sp>
        <p:nvSpPr>
          <p:cNvPr id="9" name="Text 6"/>
          <p:cNvSpPr/>
          <p:nvPr/>
        </p:nvSpPr>
        <p:spPr>
          <a:xfrm>
            <a:off x="5584031" y="6530882"/>
            <a:ext cx="3462218" cy="3168786"/>
          </a:xfrm>
          <a:prstGeom prst="rect">
            <a:avLst/>
          </a:prstGeom>
          <a:noFill/>
          <a:ln/>
        </p:spPr>
        <p:txBody>
          <a:bodyPr wrap="square" lIns="0" tIns="0" rIns="0" bIns="0" rtlCol="0" anchor="t"/>
          <a:lstStyle/>
          <a:p>
            <a:pPr indent="0" marL="0">
              <a:lnSpc>
                <a:spcPts val="3550"/>
              </a:lnSpc>
              <a:buNone/>
            </a:pPr>
            <a:r>
              <a:rPr lang="en-US" sz="2200" dirty="0">
                <a:solidFill>
                  <a:srgbClr val="D9E1FF"/>
                </a:solidFill>
                <a:latin typeface="Martel Sans" pitchFamily="34" charset="0"/>
                <a:ea typeface="Martel Sans" pitchFamily="34" charset="-122"/>
                <a:cs typeface="Martel Sans" pitchFamily="34" charset="-120"/>
              </a:rPr>
              <a:t>Yield-driven clock skew scheduling based on the GEV distribution demonstrates superior timing yield outcomes compared to the Gaussian-based approach.</a:t>
            </a:r>
            <a:endParaRPr lang="en-US" sz="2200" dirty="0"/>
          </a:p>
        </p:txBody>
      </p:sp>
      <p:sp>
        <p:nvSpPr>
          <p:cNvPr id="10" name="Shape 7"/>
          <p:cNvSpPr/>
          <p:nvPr/>
        </p:nvSpPr>
        <p:spPr>
          <a:xfrm>
            <a:off x="9612035" y="5662415"/>
            <a:ext cx="4028003" cy="4772760"/>
          </a:xfrm>
          <a:prstGeom prst="roundRect">
            <a:avLst>
              <a:gd name="adj" fmla="val 1054"/>
            </a:avLst>
          </a:prstGeom>
          <a:solidFill>
            <a:srgbClr val="2F2B54"/>
          </a:solidFill>
          <a:ln/>
        </p:spPr>
      </p:sp>
      <p:sp>
        <p:nvSpPr>
          <p:cNvPr id="11" name="Text 8"/>
          <p:cNvSpPr/>
          <p:nvPr/>
        </p:nvSpPr>
        <p:spPr>
          <a:xfrm>
            <a:off x="9894927" y="5945238"/>
            <a:ext cx="3328868" cy="416021"/>
          </a:xfrm>
          <a:prstGeom prst="rect">
            <a:avLst/>
          </a:prstGeom>
          <a:noFill/>
          <a:ln/>
        </p:spPr>
        <p:txBody>
          <a:bodyPr wrap="none" lIns="0" tIns="0" rIns="0" bIns="0" rtlCol="0" anchor="t"/>
          <a:lstStyle/>
          <a:p>
            <a:pPr indent="0" marL="0">
              <a:lnSpc>
                <a:spcPts val="3250"/>
              </a:lnSpc>
              <a:buNone/>
            </a:pPr>
            <a:r>
              <a:rPr lang="en-US" sz="2600" dirty="0">
                <a:solidFill>
                  <a:srgbClr val="D9E1FF"/>
                </a:solidFill>
                <a:latin typeface="Kanit" pitchFamily="34" charset="0"/>
                <a:ea typeface="Kanit" pitchFamily="34" charset="-122"/>
                <a:cs typeface="Kanit" pitchFamily="34" charset="-120"/>
              </a:rPr>
              <a:t>Flexible Approach</a:t>
            </a:r>
            <a:endParaRPr lang="en-US" sz="2600" dirty="0"/>
          </a:p>
        </p:txBody>
      </p:sp>
      <p:sp>
        <p:nvSpPr>
          <p:cNvPr id="12" name="Text 9"/>
          <p:cNvSpPr/>
          <p:nvPr/>
        </p:nvSpPr>
        <p:spPr>
          <a:xfrm>
            <a:off x="9894927" y="6530882"/>
            <a:ext cx="3462218" cy="3621470"/>
          </a:xfrm>
          <a:prstGeom prst="rect">
            <a:avLst/>
          </a:prstGeom>
          <a:noFill/>
          <a:ln/>
        </p:spPr>
        <p:txBody>
          <a:bodyPr wrap="square" lIns="0" tIns="0" rIns="0" bIns="0" rtlCol="0" anchor="t"/>
          <a:lstStyle/>
          <a:p>
            <a:pPr indent="0" marL="0">
              <a:lnSpc>
                <a:spcPts val="3550"/>
              </a:lnSpc>
              <a:buNone/>
            </a:pPr>
            <a:r>
              <a:rPr lang="en-US" sz="2200" dirty="0">
                <a:solidFill>
                  <a:srgbClr val="D9E1FF"/>
                </a:solidFill>
                <a:latin typeface="Martel Sans" pitchFamily="34" charset="0"/>
                <a:ea typeface="Martel Sans" pitchFamily="34" charset="-122"/>
                <a:cs typeface="Martel Sans" pitchFamily="34" charset="-120"/>
              </a:rPr>
              <a:t>The proposed framework can accommodate various parameter estimation methods, allowing for a tailored solution to the specific characteristics of the circuit under consideration.</a:t>
            </a:r>
            <a:endParaRPr lang="en-US" sz="2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841415" y="851802"/>
            <a:ext cx="7141250" cy="706820"/>
          </a:xfrm>
          <a:prstGeom prst="rect">
            <a:avLst/>
          </a:prstGeom>
          <a:noFill/>
          <a:ln/>
        </p:spPr>
        <p:txBody>
          <a:bodyPr wrap="none" lIns="0" tIns="0" rIns="0" bIns="0" rtlCol="0" anchor="t"/>
          <a:lstStyle/>
          <a:p>
            <a:pPr indent="0" marL="0">
              <a:lnSpc>
                <a:spcPts val="5550"/>
              </a:lnSpc>
              <a:buNone/>
            </a:pPr>
            <a:r>
              <a:rPr lang="en-US" sz="4450" dirty="0">
                <a:solidFill>
                  <a:srgbClr val="FFFFFF"/>
                </a:solidFill>
                <a:latin typeface="Kanit" pitchFamily="34" charset="0"/>
                <a:ea typeface="Kanit" pitchFamily="34" charset="-122"/>
                <a:cs typeface="Kanit" pitchFamily="34" charset="-120"/>
              </a:rPr>
              <a:t>Limitations and Future Work</a:t>
            </a:r>
            <a:endParaRPr lang="en-US" sz="4450" dirty="0"/>
          </a:p>
        </p:txBody>
      </p:sp>
      <p:pic>
        <p:nvPicPr>
          <p:cNvPr id="4" name="Image 1" descr="preencoded.png">    </p:cNvPr>
          <p:cNvPicPr>
            <a:picLocks noChangeAspect="1"/>
          </p:cNvPicPr>
          <p:nvPr/>
        </p:nvPicPr>
        <p:blipFill>
          <a:blip r:embed="rId2"/>
          <a:stretch>
            <a:fillRect/>
          </a:stretch>
        </p:blipFill>
        <p:spPr>
          <a:xfrm>
            <a:off x="841415" y="1919055"/>
            <a:ext cx="601028" cy="600880"/>
          </a:xfrm>
          <a:prstGeom prst="rect">
            <a:avLst/>
          </a:prstGeom>
        </p:spPr>
      </p:pic>
      <p:sp>
        <p:nvSpPr>
          <p:cNvPr id="5" name="Text 1"/>
          <p:cNvSpPr/>
          <p:nvPr/>
        </p:nvSpPr>
        <p:spPr>
          <a:xfrm>
            <a:off x="841415" y="2760264"/>
            <a:ext cx="2828449" cy="35352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Diverse Distributions</a:t>
            </a:r>
            <a:endParaRPr lang="en-US" sz="2200" dirty="0"/>
          </a:p>
        </p:txBody>
      </p:sp>
      <p:sp>
        <p:nvSpPr>
          <p:cNvPr id="6" name="Text 2"/>
          <p:cNvSpPr/>
          <p:nvPr/>
        </p:nvSpPr>
        <p:spPr>
          <a:xfrm>
            <a:off x="841415" y="3257942"/>
            <a:ext cx="7461171" cy="768955"/>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pitchFamily="34" charset="0"/>
                <a:ea typeface="Martel Sans" pitchFamily="34" charset="-122"/>
                <a:cs typeface="Martel Sans" pitchFamily="34" charset="-120"/>
              </a:rPr>
              <a:t>The current approach assumes a single distribution type (GEV) for all path delays, which may not be appropriate in all cases.</a:t>
            </a:r>
            <a:endParaRPr lang="en-US" sz="1850" dirty="0"/>
          </a:p>
        </p:txBody>
      </p:sp>
      <p:pic>
        <p:nvPicPr>
          <p:cNvPr id="7" name="Image 2" descr="preencoded.png">    </p:cNvPr>
          <p:cNvPicPr>
            <a:picLocks noChangeAspect="1"/>
          </p:cNvPicPr>
          <p:nvPr/>
        </p:nvPicPr>
        <p:blipFill>
          <a:blip r:embed="rId3"/>
          <a:stretch>
            <a:fillRect/>
          </a:stretch>
        </p:blipFill>
        <p:spPr>
          <a:xfrm>
            <a:off x="841415" y="4747882"/>
            <a:ext cx="601028" cy="600880"/>
          </a:xfrm>
          <a:prstGeom prst="rect">
            <a:avLst/>
          </a:prstGeom>
        </p:spPr>
      </p:pic>
      <p:sp>
        <p:nvSpPr>
          <p:cNvPr id="8" name="Text 3"/>
          <p:cNvSpPr/>
          <p:nvPr/>
        </p:nvSpPr>
        <p:spPr>
          <a:xfrm>
            <a:off x="841415" y="5589091"/>
            <a:ext cx="3166229" cy="35352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Optimization Complexity</a:t>
            </a:r>
            <a:endParaRPr lang="en-US" sz="2200" dirty="0"/>
          </a:p>
        </p:txBody>
      </p:sp>
      <p:sp>
        <p:nvSpPr>
          <p:cNvPr id="9" name="Text 4"/>
          <p:cNvSpPr/>
          <p:nvPr/>
        </p:nvSpPr>
        <p:spPr>
          <a:xfrm>
            <a:off x="841415" y="6086769"/>
            <a:ext cx="7461171" cy="1153433"/>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pitchFamily="34" charset="0"/>
                <a:ea typeface="Martel Sans" pitchFamily="34" charset="-122"/>
                <a:cs typeface="Martel Sans" pitchFamily="34" charset="-120"/>
              </a:rPr>
              <a:t>The non-linear nature of the GEV distribution makes the optimization problem more challenging, requiring numerical methods or binary search.</a:t>
            </a:r>
            <a:endParaRPr lang="en-US" sz="1850" dirty="0"/>
          </a:p>
        </p:txBody>
      </p:sp>
      <p:pic>
        <p:nvPicPr>
          <p:cNvPr id="10" name="Image 3" descr="preencoded.png">    </p:cNvPr>
          <p:cNvPicPr>
            <a:picLocks noChangeAspect="1"/>
          </p:cNvPicPr>
          <p:nvPr/>
        </p:nvPicPr>
        <p:blipFill>
          <a:blip r:embed="rId4"/>
          <a:stretch>
            <a:fillRect/>
          </a:stretch>
        </p:blipFill>
        <p:spPr>
          <a:xfrm>
            <a:off x="841415" y="7961187"/>
            <a:ext cx="601028" cy="600880"/>
          </a:xfrm>
          <a:prstGeom prst="rect">
            <a:avLst/>
          </a:prstGeom>
        </p:spPr>
      </p:pic>
      <p:sp>
        <p:nvSpPr>
          <p:cNvPr id="11" name="Text 5"/>
          <p:cNvSpPr/>
          <p:nvPr/>
        </p:nvSpPr>
        <p:spPr>
          <a:xfrm>
            <a:off x="841415" y="8802395"/>
            <a:ext cx="2828449" cy="353529"/>
          </a:xfrm>
          <a:prstGeom prst="rect">
            <a:avLst/>
          </a:prstGeom>
          <a:noFill/>
          <a:ln/>
        </p:spPr>
        <p:txBody>
          <a:bodyPr wrap="none" lIns="0" tIns="0" rIns="0" bIns="0" rtlCol="0" anchor="t"/>
          <a:lstStyle/>
          <a:p>
            <a:pPr algn="l" indent="0" marL="0">
              <a:lnSpc>
                <a:spcPts val="2750"/>
              </a:lnSpc>
              <a:buNone/>
            </a:pPr>
            <a:r>
              <a:rPr lang="en-US" sz="2200" dirty="0">
                <a:solidFill>
                  <a:srgbClr val="D9E1FF"/>
                </a:solidFill>
                <a:latin typeface="Kanit" pitchFamily="34" charset="0"/>
                <a:ea typeface="Kanit" pitchFamily="34" charset="-122"/>
                <a:cs typeface="Kanit" pitchFamily="34" charset="-120"/>
              </a:rPr>
              <a:t>Future Directions</a:t>
            </a:r>
            <a:endParaRPr lang="en-US" sz="2200" dirty="0"/>
          </a:p>
        </p:txBody>
      </p:sp>
      <p:sp>
        <p:nvSpPr>
          <p:cNvPr id="12" name="Text 6"/>
          <p:cNvSpPr/>
          <p:nvPr/>
        </p:nvSpPr>
        <p:spPr>
          <a:xfrm>
            <a:off x="841415" y="9300074"/>
            <a:ext cx="7461171" cy="1153433"/>
          </a:xfrm>
          <a:prstGeom prst="rect">
            <a:avLst/>
          </a:prstGeom>
          <a:noFill/>
          <a:ln/>
        </p:spPr>
        <p:txBody>
          <a:bodyPr wrap="square" lIns="0" tIns="0" rIns="0" bIns="0" rtlCol="0" anchor="t"/>
          <a:lstStyle/>
          <a:p>
            <a:pPr algn="l" indent="0" marL="0">
              <a:lnSpc>
                <a:spcPts val="3000"/>
              </a:lnSpc>
              <a:buNone/>
            </a:pPr>
            <a:r>
              <a:rPr lang="en-US" sz="1850" dirty="0">
                <a:solidFill>
                  <a:srgbClr val="D9E1FF"/>
                </a:solidFill>
                <a:latin typeface="Martel Sans" pitchFamily="34" charset="0"/>
                <a:ea typeface="Martel Sans" pitchFamily="34" charset="-122"/>
                <a:cs typeface="Martel Sans" pitchFamily="34" charset="-120"/>
              </a:rPr>
              <a:t>Exploring more flexible optimization frameworks that can handle multiple delay distribution types could further improve the effectiveness of yield-driven clock skew scheduling.</a:t>
            </a:r>
            <a:endParaRPr lang="en-US" sz="18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934879" y="1164027"/>
            <a:ext cx="6284952" cy="785382"/>
          </a:xfrm>
          <a:prstGeom prst="rect">
            <a:avLst/>
          </a:prstGeom>
          <a:noFill/>
          <a:ln/>
        </p:spPr>
        <p:txBody>
          <a:bodyPr wrap="none" lIns="0" tIns="0" rIns="0" bIns="0" rtlCol="0" anchor="t"/>
          <a:lstStyle/>
          <a:p>
            <a:pPr indent="0" marL="0">
              <a:lnSpc>
                <a:spcPts val="6150"/>
              </a:lnSpc>
              <a:buNone/>
            </a:pPr>
            <a:r>
              <a:rPr lang="en-US" sz="4900" dirty="0">
                <a:solidFill>
                  <a:srgbClr val="FFFFFF"/>
                </a:solidFill>
                <a:latin typeface="Kanit" pitchFamily="34" charset="0"/>
                <a:ea typeface="Kanit" pitchFamily="34" charset="-122"/>
                <a:cs typeface="Kanit" pitchFamily="34" charset="-120"/>
              </a:rPr>
              <a:t>Key Takeaways</a:t>
            </a:r>
            <a:endParaRPr lang="en-US" sz="4900" dirty="0"/>
          </a:p>
        </p:txBody>
      </p:sp>
      <p:sp>
        <p:nvSpPr>
          <p:cNvPr id="4" name="Shape 1"/>
          <p:cNvSpPr/>
          <p:nvPr/>
        </p:nvSpPr>
        <p:spPr>
          <a:xfrm>
            <a:off x="934879" y="2650277"/>
            <a:ext cx="600908" cy="600761"/>
          </a:xfrm>
          <a:prstGeom prst="roundRect">
            <a:avLst>
              <a:gd name="adj" fmla="val 6669"/>
            </a:avLst>
          </a:prstGeom>
          <a:solidFill>
            <a:srgbClr val="2F2B54"/>
          </a:solidFill>
          <a:ln/>
        </p:spPr>
      </p:sp>
      <p:sp>
        <p:nvSpPr>
          <p:cNvPr id="5" name="Text 2"/>
          <p:cNvSpPr/>
          <p:nvPr/>
        </p:nvSpPr>
        <p:spPr>
          <a:xfrm>
            <a:off x="1175147" y="2762168"/>
            <a:ext cx="120253" cy="376979"/>
          </a:xfrm>
          <a:prstGeom prst="rect">
            <a:avLst/>
          </a:prstGeom>
          <a:noFill/>
          <a:ln/>
        </p:spPr>
        <p:txBody>
          <a:bodyPr wrap="none" lIns="0" tIns="0" rIns="0" bIns="0" rtlCol="0" anchor="t"/>
          <a:lstStyle/>
          <a:p>
            <a:pPr algn="ctr" indent="0" marL="0">
              <a:lnSpc>
                <a:spcPts val="2950"/>
              </a:lnSpc>
              <a:buNone/>
            </a:pPr>
            <a:r>
              <a:rPr lang="en-US" sz="2950" dirty="0">
                <a:solidFill>
                  <a:srgbClr val="D9E1FF"/>
                </a:solidFill>
                <a:latin typeface="Kanit" pitchFamily="34" charset="0"/>
                <a:ea typeface="Kanit" pitchFamily="34" charset="-122"/>
                <a:cs typeface="Kanit" pitchFamily="34" charset="-120"/>
              </a:rPr>
              <a:t>1</a:t>
            </a:r>
            <a:endParaRPr lang="en-US" sz="2950" dirty="0"/>
          </a:p>
        </p:txBody>
      </p:sp>
      <p:sp>
        <p:nvSpPr>
          <p:cNvPr id="6" name="Text 3"/>
          <p:cNvSpPr/>
          <p:nvPr/>
        </p:nvSpPr>
        <p:spPr>
          <a:xfrm>
            <a:off x="1802844" y="2650277"/>
            <a:ext cx="3142417" cy="392572"/>
          </a:xfrm>
          <a:prstGeom prst="rect">
            <a:avLst/>
          </a:prstGeom>
          <a:noFill/>
          <a:ln/>
        </p:spPr>
        <p:txBody>
          <a:bodyPr wrap="none" lIns="0" tIns="0" rIns="0" bIns="0" rtlCol="0" anchor="t"/>
          <a:lstStyle/>
          <a:p>
            <a:pPr indent="0" marL="0">
              <a:lnSpc>
                <a:spcPts val="3050"/>
              </a:lnSpc>
              <a:buNone/>
            </a:pPr>
            <a:r>
              <a:rPr lang="en-US" sz="2450" dirty="0">
                <a:solidFill>
                  <a:srgbClr val="D9E1FF"/>
                </a:solidFill>
                <a:latin typeface="Kanit" pitchFamily="34" charset="0"/>
                <a:ea typeface="Kanit" pitchFamily="34" charset="-122"/>
                <a:cs typeface="Kanit" pitchFamily="34" charset="-120"/>
              </a:rPr>
              <a:t>Asymmetric Delays</a:t>
            </a:r>
            <a:endParaRPr lang="en-US" sz="2450" dirty="0"/>
          </a:p>
        </p:txBody>
      </p:sp>
      <p:sp>
        <p:nvSpPr>
          <p:cNvPr id="7" name="Text 4"/>
          <p:cNvSpPr/>
          <p:nvPr/>
        </p:nvSpPr>
        <p:spPr>
          <a:xfrm>
            <a:off x="1802844" y="3203068"/>
            <a:ext cx="6406277" cy="1281275"/>
          </a:xfrm>
          <a:prstGeom prst="rect">
            <a:avLst/>
          </a:prstGeom>
          <a:noFill/>
          <a:ln/>
        </p:spPr>
        <p:txBody>
          <a:bodyPr wrap="square" lIns="0" tIns="0" rIns="0" bIns="0" rtlCol="0" anchor="t"/>
          <a:lstStyle/>
          <a:p>
            <a:pPr indent="0" marL="0">
              <a:lnSpc>
                <a:spcPts val="3350"/>
              </a:lnSpc>
              <a:buNone/>
            </a:pPr>
            <a:r>
              <a:rPr lang="en-US" sz="2100" dirty="0">
                <a:solidFill>
                  <a:srgbClr val="D9E1FF"/>
                </a:solidFill>
                <a:latin typeface="Martel Sans" pitchFamily="34" charset="0"/>
                <a:ea typeface="Martel Sans" pitchFamily="34" charset="-122"/>
                <a:cs typeface="Martel Sans" pitchFamily="34" charset="-120"/>
              </a:rPr>
              <a:t>Path delays often exhibit asymmetric and heavy-tailed distributions, which cannot be accurately captured by the commonly used Gaussian model.</a:t>
            </a:r>
            <a:endParaRPr lang="en-US" sz="2100" dirty="0"/>
          </a:p>
        </p:txBody>
      </p:sp>
      <p:sp>
        <p:nvSpPr>
          <p:cNvPr id="8" name="Shape 5"/>
          <p:cNvSpPr/>
          <p:nvPr/>
        </p:nvSpPr>
        <p:spPr>
          <a:xfrm>
            <a:off x="934879" y="5051655"/>
            <a:ext cx="600908" cy="600761"/>
          </a:xfrm>
          <a:prstGeom prst="roundRect">
            <a:avLst>
              <a:gd name="adj" fmla="val 6669"/>
            </a:avLst>
          </a:prstGeom>
          <a:solidFill>
            <a:srgbClr val="2F2B54"/>
          </a:solidFill>
          <a:ln/>
        </p:spPr>
      </p:sp>
      <p:sp>
        <p:nvSpPr>
          <p:cNvPr id="9" name="Text 6"/>
          <p:cNvSpPr/>
          <p:nvPr/>
        </p:nvSpPr>
        <p:spPr>
          <a:xfrm>
            <a:off x="1139309" y="5163547"/>
            <a:ext cx="191929" cy="376979"/>
          </a:xfrm>
          <a:prstGeom prst="rect">
            <a:avLst/>
          </a:prstGeom>
          <a:noFill/>
          <a:ln/>
        </p:spPr>
        <p:txBody>
          <a:bodyPr wrap="none" lIns="0" tIns="0" rIns="0" bIns="0" rtlCol="0" anchor="t"/>
          <a:lstStyle/>
          <a:p>
            <a:pPr algn="ctr" indent="0" marL="0">
              <a:lnSpc>
                <a:spcPts val="2950"/>
              </a:lnSpc>
              <a:buNone/>
            </a:pPr>
            <a:r>
              <a:rPr lang="en-US" sz="2950" dirty="0">
                <a:solidFill>
                  <a:srgbClr val="D9E1FF"/>
                </a:solidFill>
                <a:latin typeface="Kanit" pitchFamily="34" charset="0"/>
                <a:ea typeface="Kanit" pitchFamily="34" charset="-122"/>
                <a:cs typeface="Kanit" pitchFamily="34" charset="-120"/>
              </a:rPr>
              <a:t>2</a:t>
            </a:r>
            <a:endParaRPr lang="en-US" sz="2950" dirty="0"/>
          </a:p>
        </p:txBody>
      </p:sp>
      <p:sp>
        <p:nvSpPr>
          <p:cNvPr id="10" name="Text 7"/>
          <p:cNvSpPr/>
          <p:nvPr/>
        </p:nvSpPr>
        <p:spPr>
          <a:xfrm>
            <a:off x="1802844" y="5051655"/>
            <a:ext cx="3142417" cy="392572"/>
          </a:xfrm>
          <a:prstGeom prst="rect">
            <a:avLst/>
          </a:prstGeom>
          <a:noFill/>
          <a:ln/>
        </p:spPr>
        <p:txBody>
          <a:bodyPr wrap="none" lIns="0" tIns="0" rIns="0" bIns="0" rtlCol="0" anchor="t"/>
          <a:lstStyle/>
          <a:p>
            <a:pPr indent="0" marL="0">
              <a:lnSpc>
                <a:spcPts val="3050"/>
              </a:lnSpc>
              <a:buNone/>
            </a:pPr>
            <a:r>
              <a:rPr lang="en-US" sz="2450" dirty="0">
                <a:solidFill>
                  <a:srgbClr val="D9E1FF"/>
                </a:solidFill>
                <a:latin typeface="Kanit" pitchFamily="34" charset="0"/>
                <a:ea typeface="Kanit" pitchFamily="34" charset="-122"/>
                <a:cs typeface="Kanit" pitchFamily="34" charset="-120"/>
              </a:rPr>
              <a:t>GEV Distribution</a:t>
            </a:r>
            <a:endParaRPr lang="en-US" sz="2450" dirty="0"/>
          </a:p>
        </p:txBody>
      </p:sp>
      <p:sp>
        <p:nvSpPr>
          <p:cNvPr id="11" name="Text 8"/>
          <p:cNvSpPr/>
          <p:nvPr/>
        </p:nvSpPr>
        <p:spPr>
          <a:xfrm>
            <a:off x="1802844" y="5604446"/>
            <a:ext cx="6406277" cy="1708366"/>
          </a:xfrm>
          <a:prstGeom prst="rect">
            <a:avLst/>
          </a:prstGeom>
          <a:noFill/>
          <a:ln/>
        </p:spPr>
        <p:txBody>
          <a:bodyPr wrap="square" lIns="0" tIns="0" rIns="0" bIns="0" rtlCol="0" anchor="t"/>
          <a:lstStyle/>
          <a:p>
            <a:pPr indent="0" marL="0">
              <a:lnSpc>
                <a:spcPts val="3350"/>
              </a:lnSpc>
              <a:buNone/>
            </a:pPr>
            <a:r>
              <a:rPr lang="en-US" sz="2100" dirty="0">
                <a:solidFill>
                  <a:srgbClr val="D9E1FF"/>
                </a:solidFill>
                <a:latin typeface="Martel Sans" pitchFamily="34" charset="0"/>
                <a:ea typeface="Martel Sans" pitchFamily="34" charset="-122"/>
                <a:cs typeface="Martel Sans" pitchFamily="34" charset="-120"/>
              </a:rPr>
              <a:t>The Generalized Extreme Value (GEV) distribution can better fit the actual delay distributions, with its flexible parameters allowing for a variety of skewness and tail behaviors.</a:t>
            </a:r>
            <a:endParaRPr lang="en-US" sz="2100" dirty="0"/>
          </a:p>
        </p:txBody>
      </p:sp>
      <p:sp>
        <p:nvSpPr>
          <p:cNvPr id="12" name="Shape 9"/>
          <p:cNvSpPr/>
          <p:nvPr/>
        </p:nvSpPr>
        <p:spPr>
          <a:xfrm>
            <a:off x="934879" y="7880125"/>
            <a:ext cx="600908" cy="600761"/>
          </a:xfrm>
          <a:prstGeom prst="roundRect">
            <a:avLst>
              <a:gd name="adj" fmla="val 6669"/>
            </a:avLst>
          </a:prstGeom>
          <a:solidFill>
            <a:srgbClr val="2F2B54"/>
          </a:solidFill>
          <a:ln/>
        </p:spPr>
      </p:sp>
      <p:sp>
        <p:nvSpPr>
          <p:cNvPr id="13" name="Text 10"/>
          <p:cNvSpPr/>
          <p:nvPr/>
        </p:nvSpPr>
        <p:spPr>
          <a:xfrm>
            <a:off x="1137404" y="7992016"/>
            <a:ext cx="195739" cy="376979"/>
          </a:xfrm>
          <a:prstGeom prst="rect">
            <a:avLst/>
          </a:prstGeom>
          <a:noFill/>
          <a:ln/>
        </p:spPr>
        <p:txBody>
          <a:bodyPr wrap="none" lIns="0" tIns="0" rIns="0" bIns="0" rtlCol="0" anchor="t"/>
          <a:lstStyle/>
          <a:p>
            <a:pPr algn="ctr" indent="0" marL="0">
              <a:lnSpc>
                <a:spcPts val="2950"/>
              </a:lnSpc>
              <a:buNone/>
            </a:pPr>
            <a:r>
              <a:rPr lang="en-US" sz="2950" dirty="0">
                <a:solidFill>
                  <a:srgbClr val="D9E1FF"/>
                </a:solidFill>
                <a:latin typeface="Kanit" pitchFamily="34" charset="0"/>
                <a:ea typeface="Kanit" pitchFamily="34" charset="-122"/>
                <a:cs typeface="Kanit" pitchFamily="34" charset="-120"/>
              </a:rPr>
              <a:t>3</a:t>
            </a:r>
            <a:endParaRPr lang="en-US" sz="2950" dirty="0"/>
          </a:p>
        </p:txBody>
      </p:sp>
      <p:sp>
        <p:nvSpPr>
          <p:cNvPr id="14" name="Text 11"/>
          <p:cNvSpPr/>
          <p:nvPr/>
        </p:nvSpPr>
        <p:spPr>
          <a:xfrm>
            <a:off x="1802844" y="7880125"/>
            <a:ext cx="3142417" cy="392572"/>
          </a:xfrm>
          <a:prstGeom prst="rect">
            <a:avLst/>
          </a:prstGeom>
          <a:noFill/>
          <a:ln/>
        </p:spPr>
        <p:txBody>
          <a:bodyPr wrap="none" lIns="0" tIns="0" rIns="0" bIns="0" rtlCol="0" anchor="t"/>
          <a:lstStyle/>
          <a:p>
            <a:pPr indent="0" marL="0">
              <a:lnSpc>
                <a:spcPts val="3050"/>
              </a:lnSpc>
              <a:buNone/>
            </a:pPr>
            <a:r>
              <a:rPr lang="en-US" sz="2450" dirty="0">
                <a:solidFill>
                  <a:srgbClr val="D9E1FF"/>
                </a:solidFill>
                <a:latin typeface="Kanit" pitchFamily="34" charset="0"/>
                <a:ea typeface="Kanit" pitchFamily="34" charset="-122"/>
                <a:cs typeface="Kanit" pitchFamily="34" charset="-120"/>
              </a:rPr>
              <a:t>Yield Optimization</a:t>
            </a:r>
            <a:endParaRPr lang="en-US" sz="2450" dirty="0"/>
          </a:p>
        </p:txBody>
      </p:sp>
      <p:sp>
        <p:nvSpPr>
          <p:cNvPr id="15" name="Text 12"/>
          <p:cNvSpPr/>
          <p:nvPr/>
        </p:nvSpPr>
        <p:spPr>
          <a:xfrm>
            <a:off x="1802844" y="8432916"/>
            <a:ext cx="6406277" cy="1708366"/>
          </a:xfrm>
          <a:prstGeom prst="rect">
            <a:avLst/>
          </a:prstGeom>
          <a:noFill/>
          <a:ln/>
        </p:spPr>
        <p:txBody>
          <a:bodyPr wrap="square" lIns="0" tIns="0" rIns="0" bIns="0" rtlCol="0" anchor="t"/>
          <a:lstStyle/>
          <a:p>
            <a:pPr indent="0" marL="0">
              <a:lnSpc>
                <a:spcPts val="3350"/>
              </a:lnSpc>
              <a:buNone/>
            </a:pPr>
            <a:r>
              <a:rPr lang="en-US" sz="2100" dirty="0">
                <a:solidFill>
                  <a:srgbClr val="D9E1FF"/>
                </a:solidFill>
                <a:latin typeface="Martel Sans" pitchFamily="34" charset="0"/>
                <a:ea typeface="Martel Sans" pitchFamily="34" charset="-122"/>
                <a:cs typeface="Martel Sans" pitchFamily="34" charset="-120"/>
              </a:rPr>
              <a:t>Yield-driven clock skew scheduling based on the GEV distribution can achieve up to 33.3% improvement in timing yield compared to the Gaussian-based approach.</a:t>
            </a:r>
            <a:endParaRPr lang="en-US" sz="2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912733" y="1135221"/>
            <a:ext cx="6152555" cy="766813"/>
          </a:xfrm>
          <a:prstGeom prst="rect">
            <a:avLst/>
          </a:prstGeom>
          <a:noFill/>
          <a:ln/>
        </p:spPr>
        <p:txBody>
          <a:bodyPr wrap="none" lIns="0" tIns="0" rIns="0" bIns="0" rtlCol="0" anchor="t"/>
          <a:lstStyle/>
          <a:p>
            <a:pPr indent="0" marL="0">
              <a:lnSpc>
                <a:spcPts val="6000"/>
              </a:lnSpc>
              <a:buNone/>
            </a:pPr>
            <a:r>
              <a:rPr lang="en-US" sz="4800" dirty="0">
                <a:solidFill>
                  <a:srgbClr val="FFFFFF"/>
                </a:solidFill>
                <a:latin typeface="Kanit" pitchFamily="34" charset="0"/>
                <a:ea typeface="Kanit" pitchFamily="34" charset="-122"/>
                <a:cs typeface="Kanit" pitchFamily="34" charset="-120"/>
              </a:rPr>
              <a:t>Potential Applications</a:t>
            </a:r>
            <a:endParaRPr lang="en-US" sz="4800" dirty="0"/>
          </a:p>
        </p:txBody>
      </p:sp>
      <p:sp>
        <p:nvSpPr>
          <p:cNvPr id="4" name="Shape 1"/>
          <p:cNvSpPr/>
          <p:nvPr/>
        </p:nvSpPr>
        <p:spPr>
          <a:xfrm>
            <a:off x="912733" y="2293058"/>
            <a:ext cx="7318534" cy="2312817"/>
          </a:xfrm>
          <a:prstGeom prst="roundRect">
            <a:avLst>
              <a:gd name="adj" fmla="val 1692"/>
            </a:avLst>
          </a:prstGeom>
          <a:solidFill>
            <a:srgbClr val="2F2B54"/>
          </a:solidFill>
          <a:ln/>
        </p:spPr>
      </p:sp>
      <p:sp>
        <p:nvSpPr>
          <p:cNvPr id="5" name="Text 2"/>
          <p:cNvSpPr/>
          <p:nvPr/>
        </p:nvSpPr>
        <p:spPr>
          <a:xfrm>
            <a:off x="1173480" y="2553741"/>
            <a:ext cx="4118848" cy="383406"/>
          </a:xfrm>
          <a:prstGeom prst="rect">
            <a:avLst/>
          </a:prstGeom>
          <a:noFill/>
          <a:ln/>
        </p:spPr>
        <p:txBody>
          <a:bodyPr wrap="none" lIns="0" tIns="0" rIns="0" bIns="0" rtlCol="0" anchor="t"/>
          <a:lstStyle/>
          <a:p>
            <a:pPr indent="0" marL="0">
              <a:lnSpc>
                <a:spcPts val="3000"/>
              </a:lnSpc>
              <a:buNone/>
            </a:pPr>
            <a:r>
              <a:rPr lang="en-US" sz="2400" dirty="0">
                <a:solidFill>
                  <a:srgbClr val="D9E1FF"/>
                </a:solidFill>
                <a:latin typeface="Kanit" pitchFamily="34" charset="0"/>
                <a:ea typeface="Kanit" pitchFamily="34" charset="-122"/>
                <a:cs typeface="Kanit" pitchFamily="34" charset="-120"/>
              </a:rPr>
              <a:t>High-Performance Computing</a:t>
            </a:r>
            <a:endParaRPr lang="en-US" sz="2400" dirty="0"/>
          </a:p>
        </p:txBody>
      </p:sp>
      <p:sp>
        <p:nvSpPr>
          <p:cNvPr id="6" name="Text 3"/>
          <p:cNvSpPr/>
          <p:nvPr/>
        </p:nvSpPr>
        <p:spPr>
          <a:xfrm>
            <a:off x="1173480" y="3093557"/>
            <a:ext cx="6797040" cy="1251635"/>
          </a:xfrm>
          <a:prstGeom prst="rect">
            <a:avLst/>
          </a:prstGeom>
          <a:noFill/>
          <a:ln/>
        </p:spPr>
        <p:txBody>
          <a:bodyPr wrap="square" lIns="0" tIns="0" rIns="0" bIns="0" rtlCol="0" anchor="t"/>
          <a:lstStyle/>
          <a:p>
            <a:pPr indent="0" marL="0">
              <a:lnSpc>
                <a:spcPts val="3250"/>
              </a:lnSpc>
              <a:buNone/>
            </a:pPr>
            <a:r>
              <a:rPr lang="en-US" sz="2050" dirty="0">
                <a:solidFill>
                  <a:srgbClr val="D9E1FF"/>
                </a:solidFill>
                <a:latin typeface="Martel Sans" pitchFamily="34" charset="0"/>
                <a:ea typeface="Martel Sans" pitchFamily="34" charset="-122"/>
                <a:cs typeface="Martel Sans" pitchFamily="34" charset="-120"/>
              </a:rPr>
              <a:t>Optimizing clock skew in high-performance computing systems can lead to significant improvements in clock frequency and overall system performance.</a:t>
            </a:r>
            <a:endParaRPr lang="en-US" sz="2050" dirty="0"/>
          </a:p>
        </p:txBody>
      </p:sp>
      <p:sp>
        <p:nvSpPr>
          <p:cNvPr id="7" name="Shape 4"/>
          <p:cNvSpPr/>
          <p:nvPr/>
        </p:nvSpPr>
        <p:spPr>
          <a:xfrm>
            <a:off x="912733" y="4866558"/>
            <a:ext cx="7318534" cy="2312817"/>
          </a:xfrm>
          <a:prstGeom prst="roundRect">
            <a:avLst>
              <a:gd name="adj" fmla="val 1692"/>
            </a:avLst>
          </a:prstGeom>
          <a:solidFill>
            <a:srgbClr val="2F2B54"/>
          </a:solidFill>
          <a:ln/>
        </p:spPr>
      </p:sp>
      <p:sp>
        <p:nvSpPr>
          <p:cNvPr id="8" name="Text 5"/>
          <p:cNvSpPr/>
          <p:nvPr/>
        </p:nvSpPr>
        <p:spPr>
          <a:xfrm>
            <a:off x="1173480" y="5127241"/>
            <a:ext cx="3105150" cy="383406"/>
          </a:xfrm>
          <a:prstGeom prst="rect">
            <a:avLst/>
          </a:prstGeom>
          <a:noFill/>
          <a:ln/>
        </p:spPr>
        <p:txBody>
          <a:bodyPr wrap="none" lIns="0" tIns="0" rIns="0" bIns="0" rtlCol="0" anchor="t"/>
          <a:lstStyle/>
          <a:p>
            <a:pPr indent="0" marL="0">
              <a:lnSpc>
                <a:spcPts val="3000"/>
              </a:lnSpc>
              <a:buNone/>
            </a:pPr>
            <a:r>
              <a:rPr lang="en-US" sz="2400" dirty="0">
                <a:solidFill>
                  <a:srgbClr val="D9E1FF"/>
                </a:solidFill>
                <a:latin typeface="Kanit" pitchFamily="34" charset="0"/>
                <a:ea typeface="Kanit" pitchFamily="34" charset="-122"/>
                <a:cs typeface="Kanit" pitchFamily="34" charset="-120"/>
              </a:rPr>
              <a:t>Low-Power Electronics</a:t>
            </a:r>
            <a:endParaRPr lang="en-US" sz="2400" dirty="0"/>
          </a:p>
        </p:txBody>
      </p:sp>
      <p:sp>
        <p:nvSpPr>
          <p:cNvPr id="9" name="Text 6"/>
          <p:cNvSpPr/>
          <p:nvPr/>
        </p:nvSpPr>
        <p:spPr>
          <a:xfrm>
            <a:off x="1173480" y="5667058"/>
            <a:ext cx="6797040" cy="1251635"/>
          </a:xfrm>
          <a:prstGeom prst="rect">
            <a:avLst/>
          </a:prstGeom>
          <a:noFill/>
          <a:ln/>
        </p:spPr>
        <p:txBody>
          <a:bodyPr wrap="square" lIns="0" tIns="0" rIns="0" bIns="0" rtlCol="0" anchor="t"/>
          <a:lstStyle/>
          <a:p>
            <a:pPr indent="0" marL="0">
              <a:lnSpc>
                <a:spcPts val="3250"/>
              </a:lnSpc>
              <a:buNone/>
            </a:pPr>
            <a:r>
              <a:rPr lang="en-US" sz="2050" dirty="0">
                <a:solidFill>
                  <a:srgbClr val="D9E1FF"/>
                </a:solidFill>
                <a:latin typeface="Martel Sans" pitchFamily="34" charset="0"/>
                <a:ea typeface="Martel Sans" pitchFamily="34" charset="-122"/>
                <a:cs typeface="Martel Sans" pitchFamily="34" charset="-120"/>
              </a:rPr>
              <a:t>Careful clock skew management can also help reduce power consumption in low-power electronic devices, such as mobile phones and wearables.</a:t>
            </a:r>
            <a:endParaRPr lang="en-US" sz="2050" dirty="0"/>
          </a:p>
        </p:txBody>
      </p:sp>
      <p:sp>
        <p:nvSpPr>
          <p:cNvPr id="10" name="Shape 7"/>
          <p:cNvSpPr/>
          <p:nvPr/>
        </p:nvSpPr>
        <p:spPr>
          <a:xfrm>
            <a:off x="912733" y="7440059"/>
            <a:ext cx="7318534" cy="2730029"/>
          </a:xfrm>
          <a:prstGeom prst="roundRect">
            <a:avLst>
              <a:gd name="adj" fmla="val 1433"/>
            </a:avLst>
          </a:prstGeom>
          <a:solidFill>
            <a:srgbClr val="2F2B54"/>
          </a:solidFill>
          <a:ln/>
        </p:spPr>
      </p:sp>
      <p:sp>
        <p:nvSpPr>
          <p:cNvPr id="11" name="Text 8"/>
          <p:cNvSpPr/>
          <p:nvPr/>
        </p:nvSpPr>
        <p:spPr>
          <a:xfrm>
            <a:off x="1173480" y="7700742"/>
            <a:ext cx="3212187" cy="383406"/>
          </a:xfrm>
          <a:prstGeom prst="rect">
            <a:avLst/>
          </a:prstGeom>
          <a:noFill/>
          <a:ln/>
        </p:spPr>
        <p:txBody>
          <a:bodyPr wrap="none" lIns="0" tIns="0" rIns="0" bIns="0" rtlCol="0" anchor="t"/>
          <a:lstStyle/>
          <a:p>
            <a:pPr indent="0" marL="0">
              <a:lnSpc>
                <a:spcPts val="3000"/>
              </a:lnSpc>
              <a:buNone/>
            </a:pPr>
            <a:r>
              <a:rPr lang="en-US" sz="2400" dirty="0">
                <a:solidFill>
                  <a:srgbClr val="D9E1FF"/>
                </a:solidFill>
                <a:latin typeface="Kanit" pitchFamily="34" charset="0"/>
                <a:ea typeface="Kanit" pitchFamily="34" charset="-122"/>
                <a:cs typeface="Kanit" pitchFamily="34" charset="-120"/>
              </a:rPr>
              <a:t>Safety-Critical Systems</a:t>
            </a:r>
            <a:endParaRPr lang="en-US" sz="2400" dirty="0"/>
          </a:p>
        </p:txBody>
      </p:sp>
      <p:sp>
        <p:nvSpPr>
          <p:cNvPr id="12" name="Text 9"/>
          <p:cNvSpPr/>
          <p:nvPr/>
        </p:nvSpPr>
        <p:spPr>
          <a:xfrm>
            <a:off x="1173480" y="8240558"/>
            <a:ext cx="6797040" cy="1668847"/>
          </a:xfrm>
          <a:prstGeom prst="rect">
            <a:avLst/>
          </a:prstGeom>
          <a:noFill/>
          <a:ln/>
        </p:spPr>
        <p:txBody>
          <a:bodyPr wrap="square" lIns="0" tIns="0" rIns="0" bIns="0" rtlCol="0" anchor="t"/>
          <a:lstStyle/>
          <a:p>
            <a:pPr indent="0" marL="0">
              <a:lnSpc>
                <a:spcPts val="3250"/>
              </a:lnSpc>
              <a:buNone/>
            </a:pPr>
            <a:r>
              <a:rPr lang="en-US" sz="2050" dirty="0">
                <a:solidFill>
                  <a:srgbClr val="D9E1FF"/>
                </a:solidFill>
                <a:latin typeface="Martel Sans" pitchFamily="34" charset="0"/>
                <a:ea typeface="Martel Sans" pitchFamily="34" charset="-122"/>
                <a:cs typeface="Martel Sans" pitchFamily="34" charset="-120"/>
              </a:rPr>
              <a:t>The reliability-aware clock skew scheduling techniques can be particularly valuable in safety-critical applications, where timing failures can have severe consequences.</a:t>
            </a:r>
            <a:endParaRPr lang="en-US" sz="2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3348765"/>
          </a:xfrm>
          <a:prstGeom prst="rect">
            <a:avLst/>
          </a:prstGeom>
        </p:spPr>
      </p:pic>
      <p:sp>
        <p:nvSpPr>
          <p:cNvPr id="3" name="Text 0"/>
          <p:cNvSpPr/>
          <p:nvPr/>
        </p:nvSpPr>
        <p:spPr>
          <a:xfrm>
            <a:off x="937855" y="4298293"/>
            <a:ext cx="7512963" cy="788001"/>
          </a:xfrm>
          <a:prstGeom prst="rect">
            <a:avLst/>
          </a:prstGeom>
          <a:noFill/>
          <a:ln/>
        </p:spPr>
        <p:txBody>
          <a:bodyPr wrap="none" lIns="0" tIns="0" rIns="0" bIns="0" rtlCol="0" anchor="t"/>
          <a:lstStyle/>
          <a:p>
            <a:pPr indent="0" marL="0">
              <a:lnSpc>
                <a:spcPts val="6200"/>
              </a:lnSpc>
              <a:buNone/>
            </a:pPr>
            <a:r>
              <a:rPr lang="en-US" sz="4950" dirty="0">
                <a:solidFill>
                  <a:srgbClr val="FFFFFF"/>
                </a:solidFill>
                <a:latin typeface="Kanit" pitchFamily="34" charset="0"/>
                <a:ea typeface="Kanit" pitchFamily="34" charset="-122"/>
                <a:cs typeface="Kanit" pitchFamily="34" charset="-120"/>
              </a:rPr>
              <a:t>Future Research Directions</a:t>
            </a:r>
            <a:endParaRPr lang="en-US" sz="4950" dirty="0"/>
          </a:p>
        </p:txBody>
      </p:sp>
      <p:pic>
        <p:nvPicPr>
          <p:cNvPr id="4" name="Image 1" descr="preencoded.png">    </p:cNvPr>
          <p:cNvPicPr>
            <a:picLocks noChangeAspect="1"/>
          </p:cNvPicPr>
          <p:nvPr/>
        </p:nvPicPr>
        <p:blipFill>
          <a:blip r:embed="rId2"/>
          <a:stretch>
            <a:fillRect/>
          </a:stretch>
        </p:blipFill>
        <p:spPr>
          <a:xfrm>
            <a:off x="937855" y="5488031"/>
            <a:ext cx="4251484" cy="1071538"/>
          </a:xfrm>
          <a:prstGeom prst="rect">
            <a:avLst/>
          </a:prstGeom>
        </p:spPr>
      </p:pic>
      <p:sp>
        <p:nvSpPr>
          <p:cNvPr id="5" name="Text 1"/>
          <p:cNvSpPr/>
          <p:nvPr/>
        </p:nvSpPr>
        <p:spPr>
          <a:xfrm>
            <a:off x="1205746" y="6961307"/>
            <a:ext cx="3492937" cy="394000"/>
          </a:xfrm>
          <a:prstGeom prst="rect">
            <a:avLst/>
          </a:prstGeom>
          <a:noFill/>
          <a:ln/>
        </p:spPr>
        <p:txBody>
          <a:bodyPr wrap="none" lIns="0" tIns="0" rIns="0" bIns="0" rtlCol="0" anchor="t"/>
          <a:lstStyle/>
          <a:p>
            <a:pPr algn="l" indent="0" marL="0">
              <a:lnSpc>
                <a:spcPts val="3100"/>
              </a:lnSpc>
              <a:buNone/>
            </a:pPr>
            <a:r>
              <a:rPr lang="en-US" sz="2450" dirty="0">
                <a:solidFill>
                  <a:srgbClr val="D9E1FF"/>
                </a:solidFill>
                <a:latin typeface="Kanit" pitchFamily="34" charset="0"/>
                <a:ea typeface="Kanit" pitchFamily="34" charset="-122"/>
                <a:cs typeface="Kanit" pitchFamily="34" charset="-120"/>
              </a:rPr>
              <a:t>Multimodal Distributions</a:t>
            </a:r>
            <a:endParaRPr lang="en-US" sz="2450" dirty="0"/>
          </a:p>
        </p:txBody>
      </p:sp>
      <p:sp>
        <p:nvSpPr>
          <p:cNvPr id="6" name="Text 2"/>
          <p:cNvSpPr/>
          <p:nvPr/>
        </p:nvSpPr>
        <p:spPr>
          <a:xfrm>
            <a:off x="1205746" y="7516002"/>
            <a:ext cx="3715703" cy="2571834"/>
          </a:xfrm>
          <a:prstGeom prst="rect">
            <a:avLst/>
          </a:prstGeom>
          <a:noFill/>
          <a:ln/>
        </p:spPr>
        <p:txBody>
          <a:bodyPr wrap="square" lIns="0" tIns="0" rIns="0" bIns="0" rtlCol="0" anchor="t"/>
          <a:lstStyle/>
          <a:p>
            <a:pPr algn="l" indent="0" marL="0">
              <a:lnSpc>
                <a:spcPts val="3350"/>
              </a:lnSpc>
              <a:buNone/>
            </a:pPr>
            <a:r>
              <a:rPr lang="en-US" sz="2100" dirty="0">
                <a:solidFill>
                  <a:srgbClr val="D9E1FF"/>
                </a:solidFill>
                <a:latin typeface="Martel Sans" pitchFamily="34" charset="0"/>
                <a:ea typeface="Martel Sans" pitchFamily="34" charset="-122"/>
                <a:cs typeface="Martel Sans" pitchFamily="34" charset="-120"/>
              </a:rPr>
              <a:t>Investigating methods to handle multimodal delay distributions, which may arise from complex manufacturing processes or circuit topologies.</a:t>
            </a:r>
            <a:endParaRPr lang="en-US" sz="2100" dirty="0"/>
          </a:p>
        </p:txBody>
      </p:sp>
      <p:pic>
        <p:nvPicPr>
          <p:cNvPr id="7" name="Image 2" descr="preencoded.png">    </p:cNvPr>
          <p:cNvPicPr>
            <a:picLocks noChangeAspect="1"/>
          </p:cNvPicPr>
          <p:nvPr/>
        </p:nvPicPr>
        <p:blipFill>
          <a:blip r:embed="rId3"/>
          <a:stretch>
            <a:fillRect/>
          </a:stretch>
        </p:blipFill>
        <p:spPr>
          <a:xfrm>
            <a:off x="5189339" y="5488031"/>
            <a:ext cx="4251603" cy="1071538"/>
          </a:xfrm>
          <a:prstGeom prst="rect">
            <a:avLst/>
          </a:prstGeom>
        </p:spPr>
      </p:pic>
      <p:sp>
        <p:nvSpPr>
          <p:cNvPr id="8" name="Text 3"/>
          <p:cNvSpPr/>
          <p:nvPr/>
        </p:nvSpPr>
        <p:spPr>
          <a:xfrm>
            <a:off x="5457230" y="6961307"/>
            <a:ext cx="3152537" cy="394000"/>
          </a:xfrm>
          <a:prstGeom prst="rect">
            <a:avLst/>
          </a:prstGeom>
          <a:noFill/>
          <a:ln/>
        </p:spPr>
        <p:txBody>
          <a:bodyPr wrap="none" lIns="0" tIns="0" rIns="0" bIns="0" rtlCol="0" anchor="t"/>
          <a:lstStyle/>
          <a:p>
            <a:pPr algn="l" indent="0" marL="0">
              <a:lnSpc>
                <a:spcPts val="3100"/>
              </a:lnSpc>
              <a:buNone/>
            </a:pPr>
            <a:r>
              <a:rPr lang="en-US" sz="2450" dirty="0">
                <a:solidFill>
                  <a:srgbClr val="D9E1FF"/>
                </a:solidFill>
                <a:latin typeface="Kanit" pitchFamily="34" charset="0"/>
                <a:ea typeface="Kanit" pitchFamily="34" charset="-122"/>
                <a:cs typeface="Kanit" pitchFamily="34" charset="-120"/>
              </a:rPr>
              <a:t>Correlated Delays</a:t>
            </a:r>
            <a:endParaRPr lang="en-US" sz="2450" dirty="0"/>
          </a:p>
        </p:txBody>
      </p:sp>
      <p:sp>
        <p:nvSpPr>
          <p:cNvPr id="9" name="Text 4"/>
          <p:cNvSpPr/>
          <p:nvPr/>
        </p:nvSpPr>
        <p:spPr>
          <a:xfrm>
            <a:off x="5457230" y="7516002"/>
            <a:ext cx="3715822" cy="2143195"/>
          </a:xfrm>
          <a:prstGeom prst="rect">
            <a:avLst/>
          </a:prstGeom>
          <a:noFill/>
          <a:ln/>
        </p:spPr>
        <p:txBody>
          <a:bodyPr wrap="square" lIns="0" tIns="0" rIns="0" bIns="0" rtlCol="0" anchor="t"/>
          <a:lstStyle/>
          <a:p>
            <a:pPr algn="l" indent="0" marL="0">
              <a:lnSpc>
                <a:spcPts val="3350"/>
              </a:lnSpc>
              <a:buNone/>
            </a:pPr>
            <a:r>
              <a:rPr lang="en-US" sz="2100" dirty="0">
                <a:solidFill>
                  <a:srgbClr val="D9E1FF"/>
                </a:solidFill>
                <a:latin typeface="Martel Sans" pitchFamily="34" charset="0"/>
                <a:ea typeface="Martel Sans" pitchFamily="34" charset="-122"/>
                <a:cs typeface="Martel Sans" pitchFamily="34" charset="-120"/>
              </a:rPr>
              <a:t>Developing techniques to incorporate the correlation between path delays, which can further improve the accuracy of the optimization.</a:t>
            </a:r>
            <a:endParaRPr lang="en-US" sz="2100" dirty="0"/>
          </a:p>
        </p:txBody>
      </p:sp>
      <p:pic>
        <p:nvPicPr>
          <p:cNvPr id="10" name="Image 3" descr="preencoded.png">    </p:cNvPr>
          <p:cNvPicPr>
            <a:picLocks noChangeAspect="1"/>
          </p:cNvPicPr>
          <p:nvPr/>
        </p:nvPicPr>
        <p:blipFill>
          <a:blip r:embed="rId4"/>
          <a:stretch>
            <a:fillRect/>
          </a:stretch>
        </p:blipFill>
        <p:spPr>
          <a:xfrm>
            <a:off x="9440942" y="5488031"/>
            <a:ext cx="4251603" cy="1071538"/>
          </a:xfrm>
          <a:prstGeom prst="rect">
            <a:avLst/>
          </a:prstGeom>
        </p:spPr>
      </p:pic>
      <p:sp>
        <p:nvSpPr>
          <p:cNvPr id="11" name="Text 5"/>
          <p:cNvSpPr/>
          <p:nvPr/>
        </p:nvSpPr>
        <p:spPr>
          <a:xfrm>
            <a:off x="9708833" y="6961307"/>
            <a:ext cx="3152537" cy="394000"/>
          </a:xfrm>
          <a:prstGeom prst="rect">
            <a:avLst/>
          </a:prstGeom>
          <a:noFill/>
          <a:ln/>
        </p:spPr>
        <p:txBody>
          <a:bodyPr wrap="none" lIns="0" tIns="0" rIns="0" bIns="0" rtlCol="0" anchor="t"/>
          <a:lstStyle/>
          <a:p>
            <a:pPr algn="l" indent="0" marL="0">
              <a:lnSpc>
                <a:spcPts val="3100"/>
              </a:lnSpc>
              <a:buNone/>
            </a:pPr>
            <a:r>
              <a:rPr lang="en-US" sz="2450" dirty="0">
                <a:solidFill>
                  <a:srgbClr val="D9E1FF"/>
                </a:solidFill>
                <a:latin typeface="Kanit" pitchFamily="34" charset="0"/>
                <a:ea typeface="Kanit" pitchFamily="34" charset="-122"/>
                <a:cs typeface="Kanit" pitchFamily="34" charset="-120"/>
              </a:rPr>
              <a:t>Adaptive Scheduling</a:t>
            </a:r>
            <a:endParaRPr lang="en-US" sz="2450" dirty="0"/>
          </a:p>
        </p:txBody>
      </p:sp>
      <p:sp>
        <p:nvSpPr>
          <p:cNvPr id="12" name="Text 6"/>
          <p:cNvSpPr/>
          <p:nvPr/>
        </p:nvSpPr>
        <p:spPr>
          <a:xfrm>
            <a:off x="9708833" y="7516002"/>
            <a:ext cx="3715822" cy="2571834"/>
          </a:xfrm>
          <a:prstGeom prst="rect">
            <a:avLst/>
          </a:prstGeom>
          <a:noFill/>
          <a:ln/>
        </p:spPr>
        <p:txBody>
          <a:bodyPr wrap="square" lIns="0" tIns="0" rIns="0" bIns="0" rtlCol="0" anchor="t"/>
          <a:lstStyle/>
          <a:p>
            <a:pPr algn="l" indent="0" marL="0">
              <a:lnSpc>
                <a:spcPts val="3350"/>
              </a:lnSpc>
              <a:buNone/>
            </a:pPr>
            <a:r>
              <a:rPr lang="en-US" sz="2100" dirty="0">
                <a:solidFill>
                  <a:srgbClr val="D9E1FF"/>
                </a:solidFill>
                <a:latin typeface="Martel Sans" pitchFamily="34" charset="0"/>
                <a:ea typeface="Martel Sans" pitchFamily="34" charset="-122"/>
                <a:cs typeface="Martel Sans" pitchFamily="34" charset="-120"/>
              </a:rPr>
              <a:t>Exploring dynamic, adaptive clock skew scheduling approaches that can adjust to changing operating conditions or manufacturing variations over time.</a:t>
            </a:r>
            <a:endParaRPr lang="en-US" sz="21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2024-09-04T02:08:05Z</dcterms:created>
  <dcterms:modified xsi:type="dcterms:W3CDTF">2024-09-04T02:08:05Z</dcterms:modified>
</cp:coreProperties>
</file>